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7" r:id="rId3"/>
    <p:sldId id="264" r:id="rId5"/>
    <p:sldId id="258" r:id="rId6"/>
    <p:sldId id="260" r:id="rId7"/>
    <p:sldId id="262" r:id="rId8"/>
    <p:sldId id="265" r:id="rId9"/>
    <p:sldId id="338" r:id="rId10"/>
    <p:sldId id="303" r:id="rId11"/>
    <p:sldId id="269" r:id="rId12"/>
    <p:sldId id="270" r:id="rId13"/>
    <p:sldId id="304" r:id="rId14"/>
    <p:sldId id="337" r:id="rId15"/>
    <p:sldId id="279" r:id="rId16"/>
    <p:sldId id="282" r:id="rId17"/>
    <p:sldId id="302" r:id="rId18"/>
  </p:sldIdLst>
  <p:sldSz cx="12192000" cy="6858000"/>
  <p:notesSz cx="6858000" cy="9144000"/>
  <p:embeddedFontLst>
    <p:embeddedFont>
      <p:font typeface="微软雅黑" panose="020B0503020204020204" charset="-122"/>
      <p:regular r:id="rId22"/>
    </p:embeddedFont>
    <p:embeddedFont>
      <p:font typeface="Calibri" panose="020F0502020204030204" charset="0"/>
      <p:regular r:id="rId23"/>
      <p:bold r:id="rId24"/>
      <p:italic r:id="rId25"/>
      <p:boldItalic r:id="rId26"/>
    </p:embeddedFont>
    <p:embeddedFont>
      <p:font typeface="Impact" panose="020B0806030902050204" pitchFamily="34" charset="0"/>
      <p:regular r:id="rId27"/>
    </p:embeddedFont>
    <p:embeddedFont>
      <p:font typeface="方正姚体" panose="02010601030101010101" pitchFamily="2" charset="-122"/>
      <p:regular r:id="rId28"/>
    </p:embeddedFont>
    <p:embeddedFont>
      <p:font typeface="华文行楷" panose="02010800040101010101" charset="-122"/>
      <p:regular r:id="rId29"/>
    </p:embeddedFont>
    <p:embeddedFont>
      <p:font typeface="方正隶变_GBK" panose="02000000000000000000" charset="-122"/>
      <p:regular r:id="rId30"/>
    </p:embeddedFont>
    <p:embeddedFont>
      <p:font typeface="黑体" panose="02010600030101010101" charset="-122"/>
      <p:regular r:id="rId3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e55dd65c-e6a3-4718-8093-f717046355d1}">
          <p14:sldIdLst>
            <p14:sldId id="257"/>
            <p14:sldId id="264"/>
            <p14:sldId id="260"/>
            <p14:sldId id="262"/>
            <p14:sldId id="265"/>
            <p14:sldId id="338"/>
            <p14:sldId id="303"/>
            <p14:sldId id="269"/>
            <p14:sldId id="270"/>
            <p14:sldId id="304"/>
            <p14:sldId id="337"/>
            <p14:sldId id="258"/>
          </p14:sldIdLst>
        </p14:section>
        <p14:section name="无标题节" id="{42b66f26-574b-428e-933f-3ebc7d2a3446}">
          <p14:sldIdLst>
            <p14:sldId id="279"/>
            <p14:sldId id="282"/>
            <p14:sldId id="30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font" Target="fonts/font10.fntdata"/><Relationship Id="rId30" Type="http://schemas.openxmlformats.org/officeDocument/2006/relationships/font" Target="fonts/font9.fntdata"/><Relationship Id="rId3" Type="http://schemas.openxmlformats.org/officeDocument/2006/relationships/slide" Target="slides/slide1.xml"/><Relationship Id="rId29" Type="http://schemas.openxmlformats.org/officeDocument/2006/relationships/font" Target="fonts/font8.fntdata"/><Relationship Id="rId28" Type="http://schemas.openxmlformats.org/officeDocument/2006/relationships/font" Target="fonts/font7.fntdata"/><Relationship Id="rId27" Type="http://schemas.openxmlformats.org/officeDocument/2006/relationships/font" Target="fonts/font6.fntdata"/><Relationship Id="rId26" Type="http://schemas.openxmlformats.org/officeDocument/2006/relationships/font" Target="fonts/font5.fntdata"/><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2.jpeg>
</file>

<file path=ppt/media/image3.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761000-7F8C-49CD-B4D2-3D61121C309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1535EC-1309-47C4-ADC0-E31251264AA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cxnSp>
        <p:nvCxnSpPr>
          <p:cNvPr id="7" name="直接连接符 6"/>
          <p:cNvCxnSpPr/>
          <p:nvPr/>
        </p:nvCxnSpPr>
        <p:spPr>
          <a:xfrm flipV="1">
            <a:off x="4946325" y="3909430"/>
            <a:ext cx="5976000" cy="2345"/>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p:nvPr>
        </p:nvSpPr>
        <p:spPr>
          <a:xfrm>
            <a:off x="4286250" y="2609850"/>
            <a:ext cx="7296150" cy="1110842"/>
          </a:xfrm>
        </p:spPr>
        <p:txBody>
          <a:bodyPr anchor="b">
            <a:normAutofit/>
          </a:bodyPr>
          <a:lstStyle>
            <a:lvl1pPr algn="ctr">
              <a:defRPr sz="4400"/>
            </a:lvl1p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4286250" y="4105275"/>
            <a:ext cx="7296150" cy="923925"/>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3E32718-A481-4AF2-913C-E2F98CF23869}" type="slidenum">
              <a:rPr lang="zh-CN" altLang="en-US" smtClean="0"/>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3E32718-A481-4AF2-913C-E2F98CF23869}" type="slidenum">
              <a:rPr lang="zh-CN" altLang="en-US" smtClean="0"/>
            </a:fld>
            <a:endParaRPr lang="zh-CN" altLang="en-US"/>
          </a:p>
        </p:txBody>
      </p:sp>
      <p:sp>
        <p:nvSpPr>
          <p:cNvPr id="7" name="内容占位符 6"/>
          <p:cNvSpPr>
            <a:spLocks noGrp="1"/>
          </p:cNvSpPr>
          <p:nvPr>
            <p:ph sz="quarter" idx="13"/>
          </p:nvPr>
        </p:nvSpPr>
        <p:spPr>
          <a:xfrm>
            <a:off x="838200" y="595313"/>
            <a:ext cx="10515600" cy="5588000"/>
          </a:xfrm>
        </p:spPr>
        <p:txBody>
          <a:bodyPr anchor="ctr">
            <a:normAutofit/>
          </a:bodyPr>
          <a:lstStyle>
            <a:lvl1pPr marL="0" indent="0">
              <a:lnSpc>
                <a:spcPct val="120000"/>
              </a:lnSpc>
              <a:buNone/>
              <a:defRPr sz="2000">
                <a:solidFill>
                  <a:schemeClr val="tx1">
                    <a:lumMod val="85000"/>
                    <a:lumOff val="15000"/>
                  </a:schemeClr>
                </a:solidFill>
              </a:defRPr>
            </a:lvl1pPr>
          </a:lstStyle>
          <a:p>
            <a:pPr lvl="0"/>
            <a:r>
              <a:rPr lang="zh-CN" altLang="en-US" dirty="0" smtClean="0"/>
              <a:t>单击此处编辑母版文本样式</a:t>
            </a:r>
            <a:endParaRPr lang="zh-CN" altLang="en-US" dirty="0" smtClean="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8" name="图片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 y="-963949"/>
            <a:ext cx="9159766" cy="3785977"/>
          </a:xfrm>
          <a:prstGeom prst="rect">
            <a:avLst/>
          </a:prstGeom>
        </p:spPr>
      </p:pic>
      <p:sp>
        <p:nvSpPr>
          <p:cNvPr id="2" name="标题 1"/>
          <p:cNvSpPr>
            <a:spLocks noGrp="1"/>
          </p:cNvSpPr>
          <p:nvPr>
            <p:ph type="title"/>
          </p:nvPr>
        </p:nvSpPr>
        <p:spPr>
          <a:xfrm>
            <a:off x="838200" y="460209"/>
            <a:ext cx="10515600" cy="1325563"/>
          </a:xfrm>
        </p:spPr>
        <p:txBody>
          <a:bodyPr>
            <a:normAutofit/>
          </a:bodyPr>
          <a:lstStyle>
            <a:lvl1pPr>
              <a:defRPr sz="4000">
                <a:solidFill>
                  <a:schemeClr val="bg1"/>
                </a:solidFill>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38200" y="2538247"/>
            <a:ext cx="10515600" cy="3638715"/>
          </a:xfrm>
        </p:spPr>
        <p:txBody>
          <a:bodyPr anchor="ctr">
            <a:normAutofit/>
          </a:bodyPr>
          <a:lstStyle>
            <a:lvl1pPr marL="0" indent="0">
              <a:lnSpc>
                <a:spcPct val="120000"/>
              </a:lnSpc>
              <a:buNone/>
              <a:defRPr sz="2000">
                <a:solidFill>
                  <a:schemeClr val="tx1">
                    <a:lumMod val="85000"/>
                    <a:lumOff val="15000"/>
                  </a:schemeClr>
                </a:solidFill>
              </a:defRPr>
            </a:lvl1pPr>
          </a:lstStyle>
          <a:p>
            <a:pPr lvl="0"/>
            <a:r>
              <a:rPr lang="zh-CN" altLang="en-US" dirty="0" smtClean="0"/>
              <a:t>单击此处编辑母版文本样式</a:t>
            </a:r>
            <a:endParaRPr lang="zh-CN" altLang="en-US" dirty="0" smtClean="0"/>
          </a:p>
        </p:txBody>
      </p:sp>
      <p:sp>
        <p:nvSpPr>
          <p:cNvPr id="4" name="日期占位符 3"/>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3E32718-A481-4AF2-913C-E2F98CF23869}" type="slidenum">
              <a:rPr lang="zh-CN" altLang="en-US" smtClean="0"/>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 y="1180160"/>
            <a:ext cx="6246055" cy="4436175"/>
          </a:xfrm>
          <a:prstGeom prst="rect">
            <a:avLst/>
          </a:prstGeom>
        </p:spPr>
      </p:pic>
      <p:sp>
        <p:nvSpPr>
          <p:cNvPr id="2" name="标题 1"/>
          <p:cNvSpPr>
            <a:spLocks noGrp="1"/>
          </p:cNvSpPr>
          <p:nvPr>
            <p:ph type="title" hasCustomPrompt="1"/>
          </p:nvPr>
        </p:nvSpPr>
        <p:spPr>
          <a:xfrm>
            <a:off x="5962650" y="2438400"/>
            <a:ext cx="6229350" cy="2124075"/>
          </a:xfrm>
        </p:spPr>
        <p:txBody>
          <a:bodyPr anchor="ctr">
            <a:normAutofit/>
          </a:bodyPr>
          <a:lstStyle>
            <a:lvl1pPr>
              <a:defRPr sz="5400">
                <a:solidFill>
                  <a:srgbClr val="FF0126"/>
                </a:solidFill>
              </a:defRPr>
            </a:lvl1pPr>
          </a:lstStyle>
          <a:p>
            <a:r>
              <a:rPr lang="zh-CN" altLang="en-US" dirty="0" smtClean="0"/>
              <a:t>编辑标题</a:t>
            </a:r>
            <a:endParaRPr lang="zh-CN" altLang="en-US" dirty="0"/>
          </a:p>
        </p:txBody>
      </p:sp>
      <p:sp>
        <p:nvSpPr>
          <p:cNvPr id="4" name="日期占位符 3"/>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3E32718-A481-4AF2-913C-E2F98CF23869}" type="slidenum">
              <a:rPr lang="zh-CN" altLang="en-US" smtClean="0"/>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 y="-963949"/>
            <a:ext cx="9159766" cy="3785977"/>
          </a:xfrm>
          <a:prstGeom prst="rect">
            <a:avLst/>
          </a:prstGeom>
        </p:spPr>
      </p:pic>
      <p:sp>
        <p:nvSpPr>
          <p:cNvPr id="2" name="标题 1"/>
          <p:cNvSpPr>
            <a:spLocks noGrp="1"/>
          </p:cNvSpPr>
          <p:nvPr>
            <p:ph type="title"/>
          </p:nvPr>
        </p:nvSpPr>
        <p:spPr>
          <a:xfrm>
            <a:off x="838200" y="455444"/>
            <a:ext cx="10515600" cy="1325563"/>
          </a:xfrm>
        </p:spPr>
        <p:txBody>
          <a:bodyPr>
            <a:normAutofit/>
          </a:bodyPr>
          <a:lstStyle>
            <a:lvl1pPr>
              <a:defRPr sz="4000">
                <a:solidFill>
                  <a:schemeClr val="bg1"/>
                </a:solidFill>
              </a:defRPr>
            </a:lvl1pPr>
          </a:lstStyle>
          <a:p>
            <a:r>
              <a:rPr lang="zh-CN" altLang="en-US" dirty="0" smtClean="0"/>
              <a:t>单击此处编辑母版标题样式</a:t>
            </a:r>
            <a:endParaRPr lang="zh-CN" altLang="en-US" dirty="0"/>
          </a:p>
        </p:txBody>
      </p:sp>
      <p:sp>
        <p:nvSpPr>
          <p:cNvPr id="3" name="内容占位符 2"/>
          <p:cNvSpPr>
            <a:spLocks noGrp="1"/>
          </p:cNvSpPr>
          <p:nvPr>
            <p:ph sz="half" idx="1"/>
          </p:nvPr>
        </p:nvSpPr>
        <p:spPr>
          <a:xfrm>
            <a:off x="838200" y="2711669"/>
            <a:ext cx="5181600" cy="3465294"/>
          </a:xfrm>
        </p:spPr>
        <p:txBody>
          <a:bodyPr anchor="ctr">
            <a:normAutofit/>
          </a:bodyPr>
          <a:lstStyle>
            <a:lvl1pPr marL="0" indent="0">
              <a:lnSpc>
                <a:spcPct val="120000"/>
              </a:lnSpc>
              <a:buNone/>
              <a:defRPr sz="2000">
                <a:solidFill>
                  <a:schemeClr val="tx1">
                    <a:lumMod val="85000"/>
                    <a:lumOff val="15000"/>
                  </a:schemeClr>
                </a:solidFill>
              </a:defRPr>
            </a:lvl1pPr>
          </a:lstStyle>
          <a:p>
            <a:pPr lvl="0"/>
            <a:r>
              <a:rPr lang="zh-CN" altLang="en-US" dirty="0" smtClean="0"/>
              <a:t>单击此处编辑母版文本样式</a:t>
            </a:r>
            <a:endParaRPr lang="zh-CN" altLang="en-US" dirty="0" smtClean="0"/>
          </a:p>
        </p:txBody>
      </p:sp>
      <p:sp>
        <p:nvSpPr>
          <p:cNvPr id="4" name="内容占位符 3"/>
          <p:cNvSpPr>
            <a:spLocks noGrp="1"/>
          </p:cNvSpPr>
          <p:nvPr>
            <p:ph sz="half" idx="2"/>
          </p:nvPr>
        </p:nvSpPr>
        <p:spPr>
          <a:xfrm>
            <a:off x="6172200" y="2711669"/>
            <a:ext cx="5181600" cy="3465294"/>
          </a:xfrm>
        </p:spPr>
        <p:txBody>
          <a:bodyPr anchor="ctr">
            <a:normAutofit/>
          </a:bodyPr>
          <a:lstStyle>
            <a:lvl1pPr marL="0" indent="0">
              <a:lnSpc>
                <a:spcPct val="120000"/>
              </a:lnSpc>
              <a:buNone/>
              <a:defRPr sz="2000">
                <a:solidFill>
                  <a:schemeClr val="tx1">
                    <a:lumMod val="85000"/>
                    <a:lumOff val="15000"/>
                  </a:schemeClr>
                </a:solidFill>
              </a:defRPr>
            </a:lvl1pPr>
          </a:lstStyle>
          <a:p>
            <a:pPr lvl="0"/>
            <a:r>
              <a:rPr lang="zh-CN" altLang="en-US" dirty="0" smtClean="0"/>
              <a:t>单击此处编辑母版文本样式</a:t>
            </a:r>
            <a:endParaRPr lang="zh-CN" altLang="en-US" dirty="0" smtClean="0"/>
          </a:p>
        </p:txBody>
      </p:sp>
      <p:sp>
        <p:nvSpPr>
          <p:cNvPr id="5" name="日期占位符 4"/>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3E32718-A481-4AF2-913C-E2F98CF23869}" type="slidenum">
              <a:rPr lang="zh-CN" altLang="en-US" smtClean="0"/>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3E32718-A481-4AF2-913C-E2F98CF2386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dpi="0" rotWithShape="1">
          <a:blip r:embed="rId2"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3886200" y="2918619"/>
            <a:ext cx="3886200" cy="1325563"/>
          </a:xfrm>
        </p:spPr>
        <p:txBody>
          <a:bodyPr>
            <a:normAutofit/>
          </a:bodyPr>
          <a:lstStyle>
            <a:lvl1pPr algn="ctr">
              <a:defRPr sz="6600">
                <a:solidFill>
                  <a:srgbClr val="FF0126"/>
                </a:solidFill>
              </a:defRPr>
            </a:lvl1pPr>
          </a:lstStyle>
          <a:p>
            <a:r>
              <a:rPr lang="zh-CN" altLang="en-US" dirty="0" smtClean="0"/>
              <a:t>编辑标题</a:t>
            </a:r>
            <a:endParaRPr lang="zh-CN" altLang="en-US" dirty="0"/>
          </a:p>
        </p:txBody>
      </p:sp>
      <p:sp>
        <p:nvSpPr>
          <p:cNvPr id="3" name="日期占位符 2"/>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3E32718-A481-4AF2-913C-E2F98CF2386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3E32718-A481-4AF2-913C-E2F98CF23869}"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595086"/>
            <a:ext cx="3932237" cy="1462313"/>
          </a:xfrm>
        </p:spPr>
        <p:txBody>
          <a:bodyPr anchor="t"/>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595087"/>
            <a:ext cx="6172200" cy="526596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3E32718-A481-4AF2-913C-E2F98CF2386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CDB6F22-4A63-49E9-A701-0E6B1B01AB6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3E32718-A481-4AF2-913C-E2F98CF2386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tags" Target="../tags/tag3.xml"/><Relationship Id="rId12" Type="http://schemas.openxmlformats.org/officeDocument/2006/relationships/tags" Target="../tags/tag2.xml"/><Relationship Id="rId11" Type="http://schemas.openxmlformats.org/officeDocument/2006/relationships/tags" Target="../tags/tag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1"/>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custDataLst>
              <p:tags r:id="rId12"/>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DB6F22-4A63-49E9-A701-0E6B1B01AB6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E32718-A481-4AF2-913C-E2F98CF23869}" type="slidenum">
              <a:rPr lang="zh-CN" altLang="en-US" smtClean="0"/>
            </a:fld>
            <a:endParaRPr lang="zh-CN" altLang="en-US"/>
          </a:p>
        </p:txBody>
      </p:sp>
      <p:sp>
        <p:nvSpPr>
          <p:cNvPr id="7" name="KSO_TEMPLATE" hidden="1"/>
          <p:cNvSpPr/>
          <p:nvPr>
            <p:custDataLst>
              <p:tags r:id="rId13"/>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tags" Target="../tags/tag13.xml"/><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7.xml"/><Relationship Id="rId2" Type="http://schemas.openxmlformats.org/officeDocument/2006/relationships/tags" Target="../tags/tag14.xml"/><Relationship Id="rId1" Type="http://schemas.openxmlformats.org/officeDocument/2006/relationships/image" Target="../media/image4.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tags" Target="../tags/tag15.xml"/><Relationship Id="rId1" Type="http://schemas.openxmlformats.org/officeDocument/2006/relationships/image" Target="../media/image4.jpeg"/></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7.xml"/><Relationship Id="rId5" Type="http://schemas.openxmlformats.org/officeDocument/2006/relationships/tags" Target="../tags/tag16.xml"/><Relationship Id="rId4" Type="http://schemas.openxmlformats.org/officeDocument/2006/relationships/image" Target="../media/image11.jpeg"/><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4.jpe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tags" Target="../tags/tag17.xml"/><Relationship Id="rId1"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tags" Target="../tags/tag18.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tags" Target="../tags/tag5.xml"/><Relationship Id="rId2" Type="http://schemas.openxmlformats.org/officeDocument/2006/relationships/image" Target="../media/image5.png"/><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7.xml"/><Relationship Id="rId3" Type="http://schemas.openxmlformats.org/officeDocument/2006/relationships/tags" Target="../tags/tag7.xml"/><Relationship Id="rId2" Type="http://schemas.openxmlformats.org/officeDocument/2006/relationships/image" Target="../media/image6.jpeg"/><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tags" Target="../tags/tag8.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tags" Target="../tags/tag9.xml"/><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openxmlformats.org/officeDocument/2006/relationships/tags" Target="../tags/tag10.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tags" Target="../tags/tag11.xml"/><Relationship Id="rId1" Type="http://schemas.openxmlformats.org/officeDocument/2006/relationships/image" Target="../media/image4.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tags" Target="../tags/tag12.xml"/><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ctrTitle"/>
          </p:nvPr>
        </p:nvSpPr>
        <p:spPr/>
        <p:txBody>
          <a:bodyPr/>
          <a:lstStyle/>
          <a:p>
            <a:r>
              <a:rPr lang="en-US" altLang="zh-CN" b="1" dirty="0">
                <a:solidFill>
                  <a:schemeClr val="bg1"/>
                </a:solidFill>
                <a:latin typeface="微软雅黑" panose="020B0503020204020204" charset="-122"/>
                <a:ea typeface="微软雅黑" panose="020B0503020204020204" charset="-122"/>
              </a:rPr>
              <a:t>2018</a:t>
            </a:r>
            <a:r>
              <a:rPr lang="zh-CN" altLang="en-US" b="1" dirty="0">
                <a:solidFill>
                  <a:schemeClr val="bg1"/>
                </a:solidFill>
                <a:latin typeface="微软雅黑" panose="020B0503020204020204" charset="-122"/>
                <a:ea typeface="微软雅黑" panose="020B0503020204020204" charset="-122"/>
              </a:rPr>
              <a:t>年公司发展计划</a:t>
            </a:r>
            <a:endParaRPr lang="zh-CN" altLang="en-US" b="1" dirty="0">
              <a:solidFill>
                <a:schemeClr val="bg1"/>
              </a:solidFill>
              <a:latin typeface="微软雅黑" panose="020B0503020204020204" charset="-122"/>
              <a:ea typeface="微软雅黑" panose="020B0503020204020204" charset="-122"/>
            </a:endParaRPr>
          </a:p>
        </p:txBody>
      </p:sp>
      <p:sp>
        <p:nvSpPr>
          <p:cNvPr id="7" name="副标题 6"/>
          <p:cNvSpPr>
            <a:spLocks noGrp="1"/>
          </p:cNvSpPr>
          <p:nvPr>
            <p:ph type="subTitle" idx="1"/>
          </p:nvPr>
        </p:nvSpPr>
        <p:spPr/>
        <p:txBody>
          <a:bodyPr/>
          <a:lstStyle/>
          <a:p>
            <a:r>
              <a:rPr lang="en-US" altLang="zh-CN" b="1" dirty="0">
                <a:solidFill>
                  <a:schemeClr val="bg1"/>
                </a:solidFill>
                <a:latin typeface="微软雅黑" panose="020B0503020204020204" charset="-122"/>
                <a:ea typeface="微软雅黑" panose="020B0503020204020204" charset="-122"/>
              </a:rPr>
              <a:t>----</a:t>
            </a:r>
            <a:r>
              <a:rPr lang="zh-CN" altLang="en-US" b="1" dirty="0">
                <a:solidFill>
                  <a:schemeClr val="bg1"/>
                </a:solidFill>
                <a:latin typeface="微软雅黑" panose="020B0503020204020204" charset="-122"/>
                <a:ea typeface="微软雅黑" panose="020B0503020204020204" charset="-122"/>
              </a:rPr>
              <a:t>台州市季诚电子科技有限公司</a:t>
            </a:r>
            <a:endParaRPr lang="zh-CN" altLang="en-US" b="1" dirty="0">
              <a:solidFill>
                <a:schemeClr val="bg1"/>
              </a:solidFill>
              <a:latin typeface="微软雅黑" panose="020B0503020204020204" charset="-122"/>
              <a:ea typeface="微软雅黑" panose="020B0503020204020204"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sp>
        <p:nvSpPr>
          <p:cNvPr id="28" name="文本框 27"/>
          <p:cNvSpPr txBox="1"/>
          <p:nvPr/>
        </p:nvSpPr>
        <p:spPr>
          <a:xfrm>
            <a:off x="376359" y="435512"/>
            <a:ext cx="710565" cy="706755"/>
          </a:xfrm>
          <a:prstGeom prst="rect">
            <a:avLst/>
          </a:prstGeom>
          <a:noFill/>
          <a:effectLst/>
        </p:spPr>
        <p:txBody>
          <a:bodyPr wrap="none" rtlCol="0">
            <a:spAutoFit/>
          </a:bodyPr>
          <a:lstStyle/>
          <a:p>
            <a:r>
              <a:rPr lang="en-US" altLang="zh-CN" sz="4000" dirty="0" smtClean="0">
                <a:solidFill>
                  <a:schemeClr val="bg1"/>
                </a:solidFill>
                <a:latin typeface="Impact" panose="020B0806030902050204" pitchFamily="34" charset="0"/>
              </a:rPr>
              <a:t>02</a:t>
            </a:r>
            <a:endParaRPr lang="en-US" altLang="zh-CN" sz="3200" dirty="0" smtClean="0">
              <a:solidFill>
                <a:schemeClr val="bg1"/>
              </a:solidFill>
              <a:latin typeface="Impact" panose="020B0806030902050204" pitchFamily="34" charset="0"/>
            </a:endParaRPr>
          </a:p>
        </p:txBody>
      </p:sp>
      <p:grpSp>
        <p:nvGrpSpPr>
          <p:cNvPr id="10" name="组合 9"/>
          <p:cNvGrpSpPr/>
          <p:nvPr/>
        </p:nvGrpSpPr>
        <p:grpSpPr>
          <a:xfrm>
            <a:off x="738195" y="2431210"/>
            <a:ext cx="2313384" cy="1994296"/>
            <a:chOff x="4788225" y="2468675"/>
            <a:chExt cx="2313384" cy="1994296"/>
          </a:xfrm>
        </p:grpSpPr>
        <p:sp>
          <p:nvSpPr>
            <p:cNvPr id="11" name="六边形 10"/>
            <p:cNvSpPr/>
            <p:nvPr/>
          </p:nvSpPr>
          <p:spPr>
            <a:xfrm>
              <a:off x="4788225" y="2468675"/>
              <a:ext cx="2313384" cy="1994296"/>
            </a:xfrm>
            <a:prstGeom prst="hexagon">
              <a:avLst/>
            </a:prstGeom>
            <a:solidFill>
              <a:srgbClr val="FD02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5081193" y="3282745"/>
              <a:ext cx="1727835" cy="398780"/>
            </a:xfrm>
            <a:prstGeom prst="rect">
              <a:avLst/>
            </a:prstGeom>
            <a:noFill/>
            <a:effectLst/>
          </p:spPr>
          <p:txBody>
            <a:bodyPr wrap="square" rtlCol="0">
              <a:spAutoFit/>
              <a:scene3d>
                <a:camera prst="orthographicFront"/>
                <a:lightRig rig="threePt" dir="t"/>
              </a:scene3d>
            </a:bodyPr>
            <a:lstStyle/>
            <a:p>
              <a:pPr algn="ctr"/>
              <a:r>
                <a:rPr lang="zh-CN" altLang="en-US" sz="2000" dirty="0"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手电筒市场</a:t>
              </a:r>
              <a:endParaRPr lang="zh-CN" altLang="en-US" sz="2000" b="1" dirty="0"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grpSp>
      <p:sp>
        <p:nvSpPr>
          <p:cNvPr id="14" name="文本框 13"/>
          <p:cNvSpPr txBox="1"/>
          <p:nvPr/>
        </p:nvSpPr>
        <p:spPr>
          <a:xfrm>
            <a:off x="7121525" y="1804035"/>
            <a:ext cx="2929255" cy="1476375"/>
          </a:xfrm>
          <a:prstGeom prst="rect">
            <a:avLst/>
          </a:prstGeom>
          <a:noFill/>
          <a:effectLst/>
        </p:spPr>
        <p:txBody>
          <a:bodyPr wrap="square" rtlCol="0">
            <a:spAutoFit/>
          </a:bodyPr>
          <a:lstStyle/>
          <a:p>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、以新锐、超耀为合作点，退出性价比高的</a:t>
            </a:r>
            <a:r>
              <a:rPr lang="en-US" altLang="zh-CN" dirty="0">
                <a:latin typeface="微软雅黑" panose="020B0503020204020204" charset="-122"/>
                <a:ea typeface="微软雅黑" panose="020B0503020204020204" charset="-122"/>
              </a:rPr>
              <a:t>XPE/XPG</a:t>
            </a:r>
            <a:r>
              <a:rPr lang="zh-CN" altLang="en-US" dirty="0">
                <a:latin typeface="微软雅黑" panose="020B0503020204020204" charset="-122"/>
                <a:ea typeface="微软雅黑" panose="020B0503020204020204" charset="-122"/>
              </a:rPr>
              <a:t>产品，抢占西店手电筒市场。</a:t>
            </a:r>
            <a:endParaRPr lang="zh-CN" altLang="en-US" dirty="0">
              <a:latin typeface="微软雅黑" panose="020B0503020204020204" charset="-122"/>
              <a:ea typeface="微软雅黑" panose="020B0503020204020204" charset="-122"/>
            </a:endParaRPr>
          </a:p>
          <a:p>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a:t>
            </a:r>
            <a:r>
              <a:rPr lang="en-US" altLang="zh-CN" dirty="0">
                <a:latin typeface="微软雅黑" panose="020B0503020204020204" charset="-122"/>
                <a:ea typeface="微软雅黑" panose="020B0503020204020204" charset="-122"/>
              </a:rPr>
              <a:t>2018</a:t>
            </a:r>
            <a:r>
              <a:rPr lang="zh-CN" altLang="en-US" dirty="0">
                <a:latin typeface="微软雅黑" panose="020B0503020204020204" charset="-122"/>
                <a:ea typeface="微软雅黑" panose="020B0503020204020204" charset="-122"/>
              </a:rPr>
              <a:t>年销售目标</a:t>
            </a:r>
            <a:r>
              <a:rPr lang="en-US" altLang="zh-CN" dirty="0">
                <a:latin typeface="微软雅黑" panose="020B0503020204020204" charset="-122"/>
                <a:ea typeface="微软雅黑" panose="020B0503020204020204" charset="-122"/>
              </a:rPr>
              <a:t>450</a:t>
            </a:r>
            <a:r>
              <a:rPr lang="zh-CN" altLang="en-US" dirty="0">
                <a:latin typeface="微软雅黑" panose="020B0503020204020204" charset="-122"/>
                <a:ea typeface="微软雅黑" panose="020B0503020204020204" charset="-122"/>
              </a:rPr>
              <a:t>万</a:t>
            </a:r>
            <a:endParaRPr lang="zh-CN" altLang="en-US" dirty="0">
              <a:latin typeface="微软雅黑" panose="020B0503020204020204" charset="-122"/>
              <a:ea typeface="微软雅黑" panose="020B0503020204020204" charset="-122"/>
            </a:endParaRPr>
          </a:p>
          <a:p>
            <a:endParaRPr lang="en-US" altLang="zh-CN" dirty="0" smtClean="0">
              <a:solidFill>
                <a:schemeClr val="bg1"/>
              </a:solidFill>
              <a:latin typeface="微软雅黑" panose="020B0503020204020204" charset="-122"/>
              <a:ea typeface="微软雅黑" panose="020B0503020204020204" charset="-122"/>
            </a:endParaRPr>
          </a:p>
        </p:txBody>
      </p:sp>
      <p:sp>
        <p:nvSpPr>
          <p:cNvPr id="16" name="文本框 15"/>
          <p:cNvSpPr txBox="1"/>
          <p:nvPr/>
        </p:nvSpPr>
        <p:spPr>
          <a:xfrm>
            <a:off x="7227570" y="4070350"/>
            <a:ext cx="2940050" cy="1198880"/>
          </a:xfrm>
          <a:prstGeom prst="rect">
            <a:avLst/>
          </a:prstGeom>
          <a:noFill/>
          <a:effectLst/>
        </p:spPr>
        <p:txBody>
          <a:bodyPr wrap="square" rtlCol="0">
            <a:spAutoFit/>
          </a:bodyPr>
          <a:lstStyle/>
          <a:p>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、了解统货产品的库存和单价。争取合适的订单</a:t>
            </a:r>
            <a:endParaRPr lang="zh-CN" altLang="en-US" dirty="0">
              <a:latin typeface="微软雅黑" panose="020B0503020204020204" charset="-122"/>
              <a:ea typeface="微软雅黑" panose="020B0503020204020204" charset="-122"/>
            </a:endParaRPr>
          </a:p>
          <a:p>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a:t>
            </a:r>
            <a:r>
              <a:rPr lang="en-US" altLang="zh-CN" dirty="0">
                <a:latin typeface="微软雅黑" panose="020B0503020204020204" charset="-122"/>
                <a:ea typeface="微软雅黑" panose="020B0503020204020204" charset="-122"/>
              </a:rPr>
              <a:t>2018</a:t>
            </a:r>
            <a:r>
              <a:rPr lang="zh-CN" altLang="en-US" dirty="0">
                <a:latin typeface="微软雅黑" panose="020B0503020204020204" charset="-122"/>
                <a:ea typeface="微软雅黑" panose="020B0503020204020204" charset="-122"/>
              </a:rPr>
              <a:t>年销售目标</a:t>
            </a:r>
            <a:r>
              <a:rPr lang="en-US" altLang="zh-CN" dirty="0">
                <a:latin typeface="微软雅黑" panose="020B0503020204020204" charset="-122"/>
                <a:ea typeface="微软雅黑" panose="020B0503020204020204" charset="-122"/>
              </a:rPr>
              <a:t>100</a:t>
            </a:r>
            <a:r>
              <a:rPr lang="zh-CN" altLang="en-US" dirty="0">
                <a:latin typeface="微软雅黑" panose="020B0503020204020204" charset="-122"/>
                <a:ea typeface="微软雅黑" panose="020B0503020204020204" charset="-122"/>
              </a:rPr>
              <a:t>万</a:t>
            </a:r>
            <a:endParaRPr lang="zh-CN" altLang="en-US" dirty="0">
              <a:latin typeface="微软雅黑" panose="020B0503020204020204" charset="-122"/>
              <a:ea typeface="微软雅黑" panose="020B0503020204020204" charset="-122"/>
            </a:endParaRPr>
          </a:p>
          <a:p>
            <a:endParaRPr lang="en-US" altLang="zh-CN" dirty="0" smtClean="0">
              <a:solidFill>
                <a:schemeClr val="bg1"/>
              </a:solidFill>
              <a:latin typeface="微软雅黑" panose="020B0503020204020204" charset="-122"/>
              <a:ea typeface="微软雅黑" panose="020B0503020204020204" charset="-122"/>
            </a:endParaRPr>
          </a:p>
        </p:txBody>
      </p:sp>
      <p:sp>
        <p:nvSpPr>
          <p:cNvPr id="17" name="文本框 16"/>
          <p:cNvSpPr txBox="1"/>
          <p:nvPr/>
        </p:nvSpPr>
        <p:spPr>
          <a:xfrm>
            <a:off x="2426371" y="379632"/>
            <a:ext cx="7008495" cy="706755"/>
          </a:xfrm>
          <a:prstGeom prst="rect">
            <a:avLst/>
          </a:prstGeom>
          <a:noFill/>
        </p:spPr>
        <p:txBody>
          <a:bodyPr wrap="none" rtlCol="0">
            <a:spAutoFit/>
          </a:bodyPr>
          <a:lstStyle/>
          <a:p>
            <a:r>
              <a:rPr lang="zh-CN" altLang="en-US" sz="4000" b="1" dirty="0" smtClean="0">
                <a:solidFill>
                  <a:srgbClr val="FF0028"/>
                </a:solidFill>
                <a:latin typeface="微软雅黑" panose="020B0503020204020204" charset="-122"/>
                <a:ea typeface="微软雅黑" panose="020B0503020204020204" charset="-122"/>
              </a:rPr>
              <a:t>重点工作落实情况</a:t>
            </a:r>
            <a:r>
              <a:rPr lang="en-US" altLang="zh-CN" sz="4000" b="1" dirty="0" smtClean="0">
                <a:solidFill>
                  <a:srgbClr val="FF0028"/>
                </a:solidFill>
                <a:latin typeface="微软雅黑" panose="020B0503020204020204" charset="-122"/>
                <a:ea typeface="微软雅黑" panose="020B0503020204020204" charset="-122"/>
              </a:rPr>
              <a:t>-</a:t>
            </a:r>
            <a:r>
              <a:rPr lang="zh-CN" altLang="en-US" sz="4000" b="1" dirty="0" smtClean="0">
                <a:solidFill>
                  <a:srgbClr val="FF0028"/>
                </a:solidFill>
                <a:latin typeface="微软雅黑" panose="020B0503020204020204" charset="-122"/>
                <a:ea typeface="微软雅黑" panose="020B0503020204020204" charset="-122"/>
              </a:rPr>
              <a:t>手电筒市场</a:t>
            </a:r>
            <a:endParaRPr lang="zh-CN" altLang="en-US" sz="4000" b="1" dirty="0" smtClean="0">
              <a:solidFill>
                <a:srgbClr val="FF0028"/>
              </a:solidFill>
              <a:latin typeface="微软雅黑" panose="020B0503020204020204" charset="-122"/>
              <a:ea typeface="微软雅黑" panose="020B0503020204020204" charset="-122"/>
            </a:endParaRPr>
          </a:p>
        </p:txBody>
      </p:sp>
      <p:sp>
        <p:nvSpPr>
          <p:cNvPr id="22" name="文本框 21"/>
          <p:cNvSpPr txBox="1"/>
          <p:nvPr/>
        </p:nvSpPr>
        <p:spPr>
          <a:xfrm>
            <a:off x="8593455" y="3244850"/>
            <a:ext cx="1966595" cy="368300"/>
          </a:xfrm>
          <a:prstGeom prst="rect">
            <a:avLst/>
          </a:prstGeom>
          <a:noFill/>
          <a:effectLst/>
        </p:spPr>
        <p:txBody>
          <a:bodyPr wrap="square" rtlCol="0">
            <a:spAutoFit/>
          </a:bodyPr>
          <a:p>
            <a:r>
              <a:rPr lang="zh-CN" altLang="en-US" dirty="0" smtClean="0">
                <a:latin typeface="方正隶变_GBK" panose="02000000000000000000" charset="-122"/>
                <a:ea typeface="方正隶变_GBK" panose="02000000000000000000" charset="-122"/>
              </a:rPr>
              <a:t>      </a:t>
            </a:r>
            <a:endParaRPr lang="zh-CN" altLang="en-US" sz="2400" b="1" dirty="0" smtClean="0">
              <a:solidFill>
                <a:schemeClr val="bg1"/>
              </a:solidFill>
              <a:latin typeface="方正隶变_GBK" panose="02000000000000000000" charset="-122"/>
              <a:ea typeface="方正隶变_GBK" panose="02000000000000000000" charset="-122"/>
            </a:endParaRPr>
          </a:p>
        </p:txBody>
      </p:sp>
      <p:grpSp>
        <p:nvGrpSpPr>
          <p:cNvPr id="30" name="组合 29"/>
          <p:cNvGrpSpPr/>
          <p:nvPr/>
        </p:nvGrpSpPr>
        <p:grpSpPr>
          <a:xfrm>
            <a:off x="4328160" y="1788795"/>
            <a:ext cx="1635760" cy="1456690"/>
            <a:chOff x="5694401" y="2514076"/>
            <a:chExt cx="2647884" cy="1994296"/>
          </a:xfrm>
        </p:grpSpPr>
        <p:sp>
          <p:nvSpPr>
            <p:cNvPr id="31" name="六边形 30"/>
            <p:cNvSpPr/>
            <p:nvPr/>
          </p:nvSpPr>
          <p:spPr>
            <a:xfrm>
              <a:off x="5694401" y="2514076"/>
              <a:ext cx="2647884" cy="1994296"/>
            </a:xfrm>
            <a:prstGeom prst="hexagon">
              <a:avLst/>
            </a:prstGeom>
            <a:solidFill>
              <a:srgbClr val="FD02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6153875" y="2913978"/>
              <a:ext cx="2188410" cy="883263"/>
            </a:xfrm>
            <a:prstGeom prst="rect">
              <a:avLst/>
            </a:prstGeom>
            <a:noFill/>
            <a:effectLst/>
          </p:spPr>
          <p:txBody>
            <a:bodyPr wrap="square" rtlCol="0">
              <a:spAutoFit/>
            </a:bodyPr>
            <a:lstStyle/>
            <a:p>
              <a:r>
                <a:rPr lang="zh-CN" altLang="en-US" dirty="0" smtClean="0">
                  <a:latin typeface="微软雅黑" panose="020B0503020204020204" charset="-122"/>
                  <a:ea typeface="微软雅黑" panose="020B0503020204020204" charset="-122"/>
                </a:rPr>
                <a:t>    </a:t>
              </a:r>
              <a:r>
                <a:rPr lang="en-US" altLang="zh-CN" dirty="0"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XPE/XPG</a:t>
              </a:r>
              <a:endParaRPr lang="en-US" altLang="zh-CN" sz="2400" b="1" dirty="0" smtClean="0">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grpSp>
      <p:cxnSp>
        <p:nvCxnSpPr>
          <p:cNvPr id="34" name="直接连接符 33"/>
          <p:cNvCxnSpPr>
            <a:stCxn id="11" idx="0"/>
            <a:endCxn id="31" idx="3"/>
          </p:cNvCxnSpPr>
          <p:nvPr/>
        </p:nvCxnSpPr>
        <p:spPr>
          <a:xfrm flipV="1">
            <a:off x="3051810" y="2517140"/>
            <a:ext cx="1276350" cy="91186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3051810" y="3429635"/>
            <a:ext cx="1276350" cy="121793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4328160" y="3952240"/>
            <a:ext cx="1635760" cy="1456690"/>
            <a:chOff x="6816" y="6224"/>
            <a:chExt cx="2576" cy="2294"/>
          </a:xfrm>
        </p:grpSpPr>
        <p:sp>
          <p:nvSpPr>
            <p:cNvPr id="2" name="六边形 1"/>
            <p:cNvSpPr/>
            <p:nvPr/>
          </p:nvSpPr>
          <p:spPr>
            <a:xfrm>
              <a:off x="6816" y="6224"/>
              <a:ext cx="2576" cy="2294"/>
            </a:xfrm>
            <a:prstGeom prst="hexagon">
              <a:avLst/>
            </a:prstGeom>
            <a:solidFill>
              <a:srgbClr val="FD02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7380" y="7081"/>
              <a:ext cx="1448" cy="580"/>
            </a:xfrm>
            <a:prstGeom prst="rect">
              <a:avLst/>
            </a:prstGeom>
            <a:noFill/>
          </p:spPr>
          <p:txBody>
            <a:bodyPr wrap="square" rtlCol="0">
              <a:spAutoFit/>
            </a:bodyPr>
            <a:p>
              <a:r>
                <a:rPr lang="en-US" altLang="zh-CN">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 </a:t>
              </a:r>
              <a:r>
                <a:rPr lang="zh-CN" altLang="en-US">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统 货</a:t>
              </a:r>
              <a:endParaRPr lang="zh-CN" altLang="en-US">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grpSp>
    </p:spTree>
    <p:custDataLst>
      <p:tags r:id="rId2"/>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additive="base">
                                        <p:cTn id="12" dur="500" fill="hold"/>
                                        <p:tgtEl>
                                          <p:spTgt spid="34"/>
                                        </p:tgtEl>
                                        <p:attrNameLst>
                                          <p:attrName>ppt_x</p:attrName>
                                        </p:attrNameLst>
                                      </p:cBhvr>
                                      <p:tavLst>
                                        <p:tav tm="0">
                                          <p:val>
                                            <p:strVal val="#ppt_x"/>
                                          </p:val>
                                        </p:tav>
                                        <p:tav tm="100000">
                                          <p:val>
                                            <p:strVal val="#ppt_x"/>
                                          </p:val>
                                        </p:tav>
                                      </p:tavLst>
                                    </p:anim>
                                    <p:anim calcmode="lin" valueType="num">
                                      <p:cBhvr additive="base">
                                        <p:cTn id="13"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5"/>
                                        </p:tgtEl>
                                        <p:attrNameLst>
                                          <p:attrName>style.visibility</p:attrName>
                                        </p:attrNameLst>
                                      </p:cBhvr>
                                      <p:to>
                                        <p:strVal val="visible"/>
                                      </p:to>
                                    </p:set>
                                    <p:anim calcmode="lin" valueType="num">
                                      <p:cBhvr additive="base">
                                        <p:cTn id="18" dur="500" fill="hold"/>
                                        <p:tgtEl>
                                          <p:spTgt spid="35"/>
                                        </p:tgtEl>
                                        <p:attrNameLst>
                                          <p:attrName>ppt_x</p:attrName>
                                        </p:attrNameLst>
                                      </p:cBhvr>
                                      <p:tavLst>
                                        <p:tav tm="0">
                                          <p:val>
                                            <p:strVal val="#ppt_x"/>
                                          </p:val>
                                        </p:tav>
                                        <p:tav tm="100000">
                                          <p:val>
                                            <p:strVal val="#ppt_x"/>
                                          </p:val>
                                        </p:tav>
                                      </p:tavLst>
                                    </p:anim>
                                    <p:anim calcmode="lin" valueType="num">
                                      <p:cBhvr additive="base">
                                        <p:cTn id="19" dur="500" fill="hold"/>
                                        <p:tgtEl>
                                          <p:spTgt spid="35"/>
                                        </p:tgtEl>
                                        <p:attrNameLst>
                                          <p:attrName>ppt_y</p:attrName>
                                        </p:attrNameLst>
                                      </p:cBhvr>
                                      <p:tavLst>
                                        <p:tav tm="0">
                                          <p:val>
                                            <p:strVal val="1+#ppt_h/2"/>
                                          </p:val>
                                        </p:tav>
                                        <p:tav tm="100000">
                                          <p:val>
                                            <p:strVal val="#ppt_y"/>
                                          </p:val>
                                        </p:tav>
                                      </p:tavLst>
                                    </p:anim>
                                  </p:childTnLst>
                                </p:cTn>
                              </p:par>
                            </p:childTnLst>
                          </p:cTn>
                        </p:par>
                        <p:par>
                          <p:cTn id="20" fill="hold">
                            <p:stCondLst>
                              <p:cond delay="500"/>
                            </p:stCondLst>
                            <p:childTnLst>
                              <p:par>
                                <p:cTn id="21" presetID="2" presetClass="entr" presetSubtype="4"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fill="hold"/>
                                        <p:tgtEl>
                                          <p:spTgt spid="30"/>
                                        </p:tgtEl>
                                        <p:attrNameLst>
                                          <p:attrName>ppt_x</p:attrName>
                                        </p:attrNameLst>
                                      </p:cBhvr>
                                      <p:tavLst>
                                        <p:tav tm="0">
                                          <p:val>
                                            <p:strVal val="#ppt_x"/>
                                          </p:val>
                                        </p:tav>
                                        <p:tav tm="100000">
                                          <p:val>
                                            <p:strVal val="#ppt_x"/>
                                          </p:val>
                                        </p:tav>
                                      </p:tavLst>
                                    </p:anim>
                                    <p:anim calcmode="lin" valueType="num">
                                      <p:cBhvr additive="base">
                                        <p:cTn id="24" dur="500" fill="hold"/>
                                        <p:tgtEl>
                                          <p:spTgt spid="30"/>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par>
                          <p:cTn id="29" fill="hold">
                            <p:stCondLst>
                              <p:cond delay="1500"/>
                            </p:stCondLst>
                            <p:childTnLst>
                              <p:par>
                                <p:cTn id="30" presetID="2" presetClass="entr" presetSubtype="4"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fill="hold"/>
                                        <p:tgtEl>
                                          <p:spTgt spid="6"/>
                                        </p:tgtEl>
                                        <p:attrNameLst>
                                          <p:attrName>ppt_x</p:attrName>
                                        </p:attrNameLst>
                                      </p:cBhvr>
                                      <p:tavLst>
                                        <p:tav tm="0">
                                          <p:val>
                                            <p:strVal val="#ppt_x"/>
                                          </p:val>
                                        </p:tav>
                                        <p:tav tm="100000">
                                          <p:val>
                                            <p:strVal val="#ppt_x"/>
                                          </p:val>
                                        </p:tav>
                                      </p:tavLst>
                                    </p:anim>
                                    <p:anim calcmode="lin" valueType="num">
                                      <p:cBhvr additive="base">
                                        <p:cTn id="33" dur="500" fill="hold"/>
                                        <p:tgtEl>
                                          <p:spTgt spid="6"/>
                                        </p:tgtEl>
                                        <p:attrNameLst>
                                          <p:attrName>ppt_y</p:attrName>
                                        </p:attrNameLst>
                                      </p:cBhvr>
                                      <p:tavLst>
                                        <p:tav tm="0">
                                          <p:val>
                                            <p:strVal val="1+#ppt_h/2"/>
                                          </p:val>
                                        </p:tav>
                                        <p:tav tm="100000">
                                          <p:val>
                                            <p:strVal val="#ppt_y"/>
                                          </p:val>
                                        </p:tav>
                                      </p:tavLst>
                                    </p:anim>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6"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sp>
        <p:nvSpPr>
          <p:cNvPr id="28" name="文本框 27"/>
          <p:cNvSpPr txBox="1"/>
          <p:nvPr/>
        </p:nvSpPr>
        <p:spPr>
          <a:xfrm>
            <a:off x="376359" y="435512"/>
            <a:ext cx="724535" cy="706755"/>
          </a:xfrm>
          <a:prstGeom prst="rect">
            <a:avLst/>
          </a:prstGeom>
          <a:noFill/>
          <a:effectLst/>
        </p:spPr>
        <p:txBody>
          <a:bodyPr wrap="none" rtlCol="0">
            <a:spAutoFit/>
          </a:bodyPr>
          <a:lstStyle/>
          <a:p>
            <a:r>
              <a:rPr lang="en-US" altLang="zh-CN" sz="4000" dirty="0" smtClean="0">
                <a:solidFill>
                  <a:schemeClr val="bg1"/>
                </a:solidFill>
                <a:latin typeface="Impact" panose="020B0806030902050204" pitchFamily="34" charset="0"/>
              </a:rPr>
              <a:t>03</a:t>
            </a:r>
            <a:endParaRPr lang="en-US" altLang="zh-CN" sz="3200" dirty="0" smtClean="0">
              <a:solidFill>
                <a:schemeClr val="bg1"/>
              </a:solidFill>
              <a:latin typeface="Impact" panose="020B0806030902050204" pitchFamily="34" charset="0"/>
            </a:endParaRPr>
          </a:p>
        </p:txBody>
      </p:sp>
      <p:sp>
        <p:nvSpPr>
          <p:cNvPr id="4" name="圆角矩形 3"/>
          <p:cNvSpPr/>
          <p:nvPr/>
        </p:nvSpPr>
        <p:spPr>
          <a:xfrm>
            <a:off x="1946787" y="2003612"/>
            <a:ext cx="8450826" cy="1102659"/>
          </a:xfrm>
          <a:prstGeom prst="roundRect">
            <a:avLst>
              <a:gd name="adj" fmla="val 9350"/>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1946787" y="3446930"/>
            <a:ext cx="8450826" cy="1102659"/>
          </a:xfrm>
          <a:prstGeom prst="roundRect">
            <a:avLst>
              <a:gd name="adj" fmla="val 9350"/>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946275" y="2292985"/>
            <a:ext cx="1021715" cy="521970"/>
          </a:xfrm>
          <a:prstGeom prst="rect">
            <a:avLst/>
          </a:prstGeom>
          <a:noFill/>
        </p:spPr>
        <p:txBody>
          <a:bodyPr wrap="square" rtlCol="0">
            <a:spAutoFit/>
          </a:bodyPr>
          <a:lstStyle/>
          <a:p>
            <a:r>
              <a:rPr lang="zh-CN" altLang="en-US" sz="2800" b="1" dirty="0">
                <a:solidFill>
                  <a:srgbClr val="FEFEFE"/>
                </a:solidFill>
                <a:latin typeface="微软雅黑" panose="020B0503020204020204" charset="-122"/>
                <a:ea typeface="微软雅黑" panose="020B0503020204020204" charset="-122"/>
              </a:rPr>
              <a:t>施勇</a:t>
            </a:r>
            <a:endParaRPr lang="zh-CN" altLang="en-US" sz="2800" b="1" dirty="0">
              <a:solidFill>
                <a:srgbClr val="FEFEFE"/>
              </a:solidFill>
              <a:latin typeface="微软雅黑" panose="020B0503020204020204" charset="-122"/>
              <a:ea typeface="微软雅黑" panose="020B0503020204020204" charset="-122"/>
            </a:endParaRPr>
          </a:p>
        </p:txBody>
      </p:sp>
      <p:sp>
        <p:nvSpPr>
          <p:cNvPr id="9" name="文本框 8"/>
          <p:cNvSpPr txBox="1"/>
          <p:nvPr/>
        </p:nvSpPr>
        <p:spPr>
          <a:xfrm>
            <a:off x="1956988" y="3736648"/>
            <a:ext cx="894080" cy="521970"/>
          </a:xfrm>
          <a:prstGeom prst="rect">
            <a:avLst/>
          </a:prstGeom>
          <a:noFill/>
        </p:spPr>
        <p:txBody>
          <a:bodyPr wrap="none" rtlCol="0">
            <a:spAutoFit/>
          </a:bodyPr>
          <a:lstStyle/>
          <a:p>
            <a:r>
              <a:rPr lang="zh-CN" altLang="en-US" sz="2800" b="1" dirty="0">
                <a:solidFill>
                  <a:srgbClr val="FEFEFE"/>
                </a:solidFill>
                <a:latin typeface="微软雅黑" panose="020B0503020204020204" charset="-122"/>
                <a:ea typeface="微软雅黑" panose="020B0503020204020204" charset="-122"/>
              </a:rPr>
              <a:t>众拓</a:t>
            </a:r>
            <a:endParaRPr lang="zh-CN" altLang="en-US" sz="2800" b="1" dirty="0">
              <a:solidFill>
                <a:srgbClr val="FEFEFE"/>
              </a:solidFill>
              <a:latin typeface="微软雅黑" panose="020B0503020204020204" charset="-122"/>
              <a:ea typeface="微软雅黑" panose="020B0503020204020204" charset="-122"/>
            </a:endParaRPr>
          </a:p>
        </p:txBody>
      </p:sp>
      <p:grpSp>
        <p:nvGrpSpPr>
          <p:cNvPr id="11" name="组合 10"/>
          <p:cNvGrpSpPr/>
          <p:nvPr/>
        </p:nvGrpSpPr>
        <p:grpSpPr>
          <a:xfrm>
            <a:off x="3196006" y="2003612"/>
            <a:ext cx="6847660" cy="1102659"/>
            <a:chOff x="3208071" y="2003612"/>
            <a:chExt cx="6847660" cy="1102659"/>
          </a:xfrm>
        </p:grpSpPr>
        <p:sp>
          <p:nvSpPr>
            <p:cNvPr id="12" name="矩形 11"/>
            <p:cNvSpPr/>
            <p:nvPr/>
          </p:nvSpPr>
          <p:spPr>
            <a:xfrm>
              <a:off x="3208071" y="2003612"/>
              <a:ext cx="6847660" cy="11026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3323006" y="2156012"/>
              <a:ext cx="5015230" cy="922020"/>
            </a:xfrm>
            <a:prstGeom prst="rect">
              <a:avLst/>
            </a:prstGeom>
            <a:noFill/>
            <a:effectLst/>
          </p:spPr>
          <p:txBody>
            <a:bodyPr wrap="square" rtlCol="0">
              <a:spAutoFit/>
            </a:bodyPr>
            <a:lstStyle/>
            <a:p>
              <a:r>
                <a:rPr lang="en-US" altLang="zh-CN" dirty="0" smtClean="0">
                  <a:latin typeface="微软雅黑" panose="020B0503020204020204" charset="-122"/>
                  <a:ea typeface="微软雅黑" panose="020B0503020204020204" charset="-122"/>
                </a:rPr>
                <a:t>2018</a:t>
              </a:r>
              <a:r>
                <a:rPr lang="zh-CN" altLang="en-US" dirty="0" smtClean="0">
                  <a:latin typeface="微软雅黑" panose="020B0503020204020204" charset="-122"/>
                  <a:ea typeface="微软雅黑" panose="020B0503020204020204" charset="-122"/>
                </a:rPr>
                <a:t>年销售目标</a:t>
              </a:r>
              <a:r>
                <a:rPr lang="en-US" altLang="zh-CN" dirty="0" smtClean="0">
                  <a:latin typeface="微软雅黑" panose="020B0503020204020204" charset="-122"/>
                  <a:ea typeface="微软雅黑" panose="020B0503020204020204" charset="-122"/>
                </a:rPr>
                <a:t>400</a:t>
              </a:r>
              <a:r>
                <a:rPr lang="zh-CN" altLang="en-US" dirty="0" smtClean="0">
                  <a:latin typeface="微软雅黑" panose="020B0503020204020204" charset="-122"/>
                  <a:ea typeface="微软雅黑" panose="020B0503020204020204" charset="-122"/>
                </a:rPr>
                <a:t>万</a:t>
              </a:r>
              <a:endParaRPr lang="zh-CN" altLang="en-US" dirty="0" smtClean="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p:txBody>
        </p:sp>
      </p:grpSp>
      <p:grpSp>
        <p:nvGrpSpPr>
          <p:cNvPr id="14" name="组合 13"/>
          <p:cNvGrpSpPr/>
          <p:nvPr/>
        </p:nvGrpSpPr>
        <p:grpSpPr>
          <a:xfrm>
            <a:off x="3208071" y="3446294"/>
            <a:ext cx="6847660" cy="1134110"/>
            <a:chOff x="3208071" y="3446929"/>
            <a:chExt cx="6847660" cy="1134110"/>
          </a:xfrm>
        </p:grpSpPr>
        <p:sp>
          <p:nvSpPr>
            <p:cNvPr id="15" name="矩形 14"/>
            <p:cNvSpPr/>
            <p:nvPr/>
          </p:nvSpPr>
          <p:spPr>
            <a:xfrm>
              <a:off x="3208071" y="3446929"/>
              <a:ext cx="6847660" cy="11026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3323006" y="3659019"/>
              <a:ext cx="3784600" cy="922020"/>
            </a:xfrm>
            <a:prstGeom prst="rect">
              <a:avLst/>
            </a:prstGeom>
            <a:noFill/>
            <a:effectLst/>
          </p:spPr>
          <p:txBody>
            <a:bodyPr wrap="square" rtlCol="0">
              <a:spAutoFit/>
            </a:bodyPr>
            <a:lstStyle/>
            <a:p>
              <a:r>
                <a:rPr lang="en-US" altLang="zh-CN" dirty="0" smtClean="0">
                  <a:latin typeface="微软雅黑" panose="020B0503020204020204" charset="-122"/>
                  <a:ea typeface="微软雅黑" panose="020B0503020204020204" charset="-122"/>
                </a:rPr>
                <a:t>2018</a:t>
              </a:r>
              <a:r>
                <a:rPr lang="zh-CN" altLang="en-US" dirty="0" smtClean="0">
                  <a:latin typeface="微软雅黑" panose="020B0503020204020204" charset="-122"/>
                  <a:ea typeface="微软雅黑" panose="020B0503020204020204" charset="-122"/>
                </a:rPr>
                <a:t>年销售目标</a:t>
              </a:r>
              <a:r>
                <a:rPr lang="en-US" altLang="zh-CN" dirty="0" smtClean="0">
                  <a:latin typeface="微软雅黑" panose="020B0503020204020204" charset="-122"/>
                  <a:ea typeface="微软雅黑" panose="020B0503020204020204" charset="-122"/>
                </a:rPr>
                <a:t>100</a:t>
              </a:r>
              <a:r>
                <a:rPr lang="zh-CN" altLang="en-US" dirty="0" smtClean="0">
                  <a:latin typeface="微软雅黑" panose="020B0503020204020204" charset="-122"/>
                  <a:ea typeface="微软雅黑" panose="020B0503020204020204" charset="-122"/>
                </a:rPr>
                <a:t>万</a:t>
              </a:r>
              <a:endParaRPr lang="zh-CN" altLang="en-US" dirty="0" smtClean="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p:txBody>
        </p:sp>
      </p:grpSp>
      <p:grpSp>
        <p:nvGrpSpPr>
          <p:cNvPr id="17" name="组合 16"/>
          <p:cNvGrpSpPr/>
          <p:nvPr/>
        </p:nvGrpSpPr>
        <p:grpSpPr>
          <a:xfrm>
            <a:off x="3208071" y="4890247"/>
            <a:ext cx="6847660" cy="1102659"/>
            <a:chOff x="3208071" y="4890247"/>
            <a:chExt cx="6847660" cy="1102659"/>
          </a:xfrm>
        </p:grpSpPr>
        <p:sp>
          <p:nvSpPr>
            <p:cNvPr id="18" name="矩形 17"/>
            <p:cNvSpPr/>
            <p:nvPr/>
          </p:nvSpPr>
          <p:spPr>
            <a:xfrm>
              <a:off x="3208071" y="4890247"/>
              <a:ext cx="6847660" cy="11026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3323248" y="5071201"/>
              <a:ext cx="309880" cy="368300"/>
            </a:xfrm>
            <a:prstGeom prst="rect">
              <a:avLst/>
            </a:prstGeom>
            <a:noFill/>
            <a:effectLst/>
          </p:spPr>
          <p:txBody>
            <a:bodyPr wrap="none" rtlCol="0">
              <a:spAutoFit/>
            </a:bodyPr>
            <a:lstStyle/>
            <a:p>
              <a:endParaRPr lang="en-US" altLang="zh-CN" dirty="0" smtClean="0">
                <a:latin typeface="微软雅黑" panose="020B0503020204020204" charset="-122"/>
                <a:ea typeface="微软雅黑" panose="020B0503020204020204" charset="-122"/>
              </a:endParaRPr>
            </a:p>
          </p:txBody>
        </p:sp>
      </p:grpSp>
      <p:sp>
        <p:nvSpPr>
          <p:cNvPr id="20" name="文本框 19"/>
          <p:cNvSpPr txBox="1"/>
          <p:nvPr/>
        </p:nvSpPr>
        <p:spPr>
          <a:xfrm>
            <a:off x="2427006" y="379875"/>
            <a:ext cx="6500495" cy="706755"/>
          </a:xfrm>
          <a:prstGeom prst="rect">
            <a:avLst/>
          </a:prstGeom>
          <a:noFill/>
        </p:spPr>
        <p:txBody>
          <a:bodyPr wrap="none" rtlCol="0">
            <a:spAutoFit/>
          </a:bodyPr>
          <a:lstStyle/>
          <a:p>
            <a:pPr algn="l"/>
            <a:r>
              <a:rPr lang="zh-CN" altLang="en-US" sz="4000" b="1" dirty="0" smtClean="0">
                <a:solidFill>
                  <a:srgbClr val="FF0028"/>
                </a:solidFill>
                <a:latin typeface="微软雅黑" panose="020B0503020204020204" charset="-122"/>
                <a:ea typeface="微软雅黑" panose="020B0503020204020204" charset="-122"/>
                <a:sym typeface="+mn-ea"/>
              </a:rPr>
              <a:t>重点工作落实情况</a:t>
            </a:r>
            <a:r>
              <a:rPr lang="en-US" altLang="zh-CN" sz="4000" b="1" dirty="0" smtClean="0">
                <a:solidFill>
                  <a:srgbClr val="FF0028"/>
                </a:solidFill>
                <a:latin typeface="微软雅黑" panose="020B0503020204020204" charset="-122"/>
                <a:ea typeface="微软雅黑" panose="020B0503020204020204" charset="-122"/>
                <a:sym typeface="+mn-ea"/>
              </a:rPr>
              <a:t>-</a:t>
            </a:r>
            <a:r>
              <a:rPr lang="zh-CN" altLang="en-US" sz="4000" b="1" dirty="0" smtClean="0">
                <a:solidFill>
                  <a:srgbClr val="FF0028"/>
                </a:solidFill>
                <a:latin typeface="微软雅黑" panose="020B0503020204020204" charset="-122"/>
                <a:ea typeface="微软雅黑" panose="020B0503020204020204" charset="-122"/>
                <a:sym typeface="+mn-ea"/>
              </a:rPr>
              <a:t>项目工程</a:t>
            </a:r>
            <a:endParaRPr lang="zh-CN" altLang="en-US" sz="4000" b="1" dirty="0" smtClean="0">
              <a:solidFill>
                <a:srgbClr val="FF0028"/>
              </a:solidFill>
              <a:latin typeface="微软雅黑" panose="020B0503020204020204" charset="-122"/>
              <a:ea typeface="微软雅黑" panose="020B0503020204020204" charset="-122"/>
              <a:sym typeface="+mn-ea"/>
            </a:endParaRPr>
          </a:p>
        </p:txBody>
      </p:sp>
    </p:spTree>
    <p:custDataLst>
      <p:tags r:id="rId2"/>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eelOff"/>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arn(inVertical)">
                                      <p:cBhvr>
                                        <p:cTn id="15" dur="500"/>
                                        <p:tgtEl>
                                          <p:spTgt spid="11"/>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par>
                          <p:cTn id="24" fill="hold">
                            <p:stCondLst>
                              <p:cond delay="2500"/>
                            </p:stCondLst>
                            <p:childTnLst>
                              <p:par>
                                <p:cTn id="25" presetID="16" presetClass="entr" presetSubtype="21"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inVertical)">
                                      <p:cBhvr>
                                        <p:cTn id="27" dur="500"/>
                                        <p:tgtEl>
                                          <p:spTgt spid="14"/>
                                        </p:tgtEl>
                                      </p:cBhvr>
                                    </p:animEffect>
                                  </p:childTnLst>
                                </p:cTn>
                              </p:par>
                            </p:childTnLst>
                          </p:cTn>
                        </p:par>
                        <p:par>
                          <p:cTn id="28" fill="hold">
                            <p:stCondLst>
                              <p:cond delay="3000"/>
                            </p:stCondLst>
                            <p:childTnLst>
                              <p:par>
                                <p:cTn id="29" presetID="16" presetClass="entr" presetSubtype="21"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barn(inVertical)">
                                      <p:cBhvr>
                                        <p:cTn id="3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bldLvl="0" animBg="1"/>
      <p:bldP spid="8"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sp>
        <p:nvSpPr>
          <p:cNvPr id="28" name="文本框 27"/>
          <p:cNvSpPr txBox="1"/>
          <p:nvPr/>
        </p:nvSpPr>
        <p:spPr>
          <a:xfrm>
            <a:off x="376359" y="435512"/>
            <a:ext cx="709295" cy="706755"/>
          </a:xfrm>
          <a:prstGeom prst="rect">
            <a:avLst/>
          </a:prstGeom>
          <a:noFill/>
          <a:effectLst/>
        </p:spPr>
        <p:txBody>
          <a:bodyPr wrap="none" rtlCol="0">
            <a:spAutoFit/>
          </a:bodyPr>
          <a:lstStyle/>
          <a:p>
            <a:r>
              <a:rPr lang="en-US" altLang="zh-CN" sz="4000" dirty="0" smtClean="0">
                <a:solidFill>
                  <a:schemeClr val="bg1"/>
                </a:solidFill>
                <a:latin typeface="Impact" panose="020B0806030902050204" pitchFamily="34" charset="0"/>
              </a:rPr>
              <a:t>04</a:t>
            </a:r>
            <a:endParaRPr lang="en-US" altLang="zh-CN" sz="3200" dirty="0" smtClean="0">
              <a:solidFill>
                <a:schemeClr val="bg1"/>
              </a:solidFill>
              <a:latin typeface="Impact" panose="020B0806030902050204" pitchFamily="34" charset="0"/>
            </a:endParaRPr>
          </a:p>
        </p:txBody>
      </p:sp>
      <p:sp>
        <p:nvSpPr>
          <p:cNvPr id="4" name="圆角矩形 3"/>
          <p:cNvSpPr/>
          <p:nvPr/>
        </p:nvSpPr>
        <p:spPr>
          <a:xfrm>
            <a:off x="1946787" y="2003612"/>
            <a:ext cx="8450826" cy="1102659"/>
          </a:xfrm>
          <a:prstGeom prst="roundRect">
            <a:avLst>
              <a:gd name="adj" fmla="val 9350"/>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1946787" y="3446930"/>
            <a:ext cx="8450826" cy="1102659"/>
          </a:xfrm>
          <a:prstGeom prst="roundRect">
            <a:avLst>
              <a:gd name="adj" fmla="val 9350"/>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946275" y="2292985"/>
            <a:ext cx="1249045" cy="645160"/>
          </a:xfrm>
          <a:prstGeom prst="rect">
            <a:avLst/>
          </a:prstGeom>
          <a:noFill/>
        </p:spPr>
        <p:txBody>
          <a:bodyPr wrap="square" rtlCol="0">
            <a:spAutoFit/>
          </a:bodyPr>
          <a:lstStyle/>
          <a:p>
            <a:pPr algn="ctr"/>
            <a:r>
              <a:rPr lang="zh-CN" altLang="en-US" b="1" dirty="0">
                <a:solidFill>
                  <a:srgbClr val="FEFEFE"/>
                </a:solidFill>
                <a:latin typeface="微软雅黑" panose="020B0503020204020204" charset="-122"/>
                <a:ea typeface="微软雅黑" panose="020B0503020204020204" charset="-122"/>
              </a:rPr>
              <a:t>照明贴片市场</a:t>
            </a:r>
            <a:endParaRPr lang="zh-CN" altLang="en-US" b="1" dirty="0">
              <a:solidFill>
                <a:srgbClr val="FEFEFE"/>
              </a:solidFill>
              <a:latin typeface="微软雅黑" panose="020B0503020204020204" charset="-122"/>
              <a:ea typeface="微软雅黑" panose="020B0503020204020204" charset="-122"/>
            </a:endParaRPr>
          </a:p>
        </p:txBody>
      </p:sp>
      <p:sp>
        <p:nvSpPr>
          <p:cNvPr id="9" name="文本框 8"/>
          <p:cNvSpPr txBox="1"/>
          <p:nvPr/>
        </p:nvSpPr>
        <p:spPr>
          <a:xfrm>
            <a:off x="1971675" y="3676650"/>
            <a:ext cx="1197610" cy="645160"/>
          </a:xfrm>
          <a:prstGeom prst="rect">
            <a:avLst/>
          </a:prstGeom>
          <a:noFill/>
        </p:spPr>
        <p:txBody>
          <a:bodyPr wrap="square" rtlCol="0">
            <a:spAutoFit/>
          </a:bodyPr>
          <a:lstStyle/>
          <a:p>
            <a:r>
              <a:rPr lang="en-US" altLang="zh-CN" b="1" dirty="0">
                <a:solidFill>
                  <a:srgbClr val="FEFEFE"/>
                </a:solidFill>
                <a:latin typeface="微软雅黑" panose="020B0503020204020204" charset="-122"/>
                <a:ea typeface="微软雅黑" panose="020B0503020204020204" charset="-122"/>
              </a:rPr>
              <a:t>UV/</a:t>
            </a:r>
            <a:r>
              <a:rPr lang="zh-CN" altLang="en-US" b="1" dirty="0">
                <a:solidFill>
                  <a:srgbClr val="FEFEFE"/>
                </a:solidFill>
                <a:latin typeface="微软雅黑" panose="020B0503020204020204" charset="-122"/>
                <a:ea typeface="微软雅黑" panose="020B0503020204020204" charset="-122"/>
              </a:rPr>
              <a:t>植物生长灯</a:t>
            </a:r>
            <a:endParaRPr lang="zh-CN" altLang="en-US" b="1" dirty="0">
              <a:solidFill>
                <a:srgbClr val="FEFEFE"/>
              </a:solidFill>
              <a:latin typeface="微软雅黑" panose="020B0503020204020204" charset="-122"/>
              <a:ea typeface="微软雅黑" panose="020B0503020204020204" charset="-122"/>
            </a:endParaRPr>
          </a:p>
        </p:txBody>
      </p:sp>
      <p:grpSp>
        <p:nvGrpSpPr>
          <p:cNvPr id="11" name="组合 10"/>
          <p:cNvGrpSpPr/>
          <p:nvPr/>
        </p:nvGrpSpPr>
        <p:grpSpPr>
          <a:xfrm>
            <a:off x="3196006" y="2003612"/>
            <a:ext cx="6847660" cy="1628775"/>
            <a:chOff x="3208071" y="2003612"/>
            <a:chExt cx="6847660" cy="1628775"/>
          </a:xfrm>
        </p:grpSpPr>
        <p:sp>
          <p:nvSpPr>
            <p:cNvPr id="12" name="矩形 11"/>
            <p:cNvSpPr/>
            <p:nvPr/>
          </p:nvSpPr>
          <p:spPr>
            <a:xfrm>
              <a:off x="3208071" y="2003612"/>
              <a:ext cx="6847660" cy="11026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3323006" y="2156012"/>
              <a:ext cx="6556375" cy="1476375"/>
            </a:xfrm>
            <a:prstGeom prst="rect">
              <a:avLst/>
            </a:prstGeom>
            <a:noFill/>
            <a:effectLst/>
          </p:spPr>
          <p:txBody>
            <a:bodyPr wrap="square" rtlCol="0">
              <a:spAutoFit/>
            </a:bodyPr>
            <a:lstStyle/>
            <a:p>
              <a:r>
                <a:rPr lang="en-US" dirty="0" smtClean="0">
                  <a:latin typeface="微软雅黑" panose="020B0503020204020204" charset="-122"/>
                  <a:ea typeface="微软雅黑" panose="020B0503020204020204" charset="-122"/>
                </a:rPr>
                <a:t>1</a:t>
              </a:r>
              <a:r>
                <a:rPr lang="zh-CN" altLang="en-US" dirty="0" smtClean="0">
                  <a:latin typeface="微软雅黑" panose="020B0503020204020204" charset="-122"/>
                  <a:ea typeface="微软雅黑" panose="020B0503020204020204" charset="-122"/>
                </a:rPr>
                <a:t>、依托木林森等有优势的产品，做贴片灯珠销售，</a:t>
              </a:r>
              <a:r>
                <a:rPr lang="en-US" altLang="zh-CN" dirty="0" smtClean="0">
                  <a:latin typeface="微软雅黑" panose="020B0503020204020204" charset="-122"/>
                  <a:ea typeface="微软雅黑" panose="020B0503020204020204" charset="-122"/>
                </a:rPr>
                <a:t>2018</a:t>
              </a:r>
              <a:r>
                <a:rPr lang="zh-CN" altLang="en-US" dirty="0" smtClean="0">
                  <a:latin typeface="微软雅黑" panose="020B0503020204020204" charset="-122"/>
                  <a:ea typeface="微软雅黑" panose="020B0503020204020204" charset="-122"/>
                </a:rPr>
                <a:t>年目标</a:t>
              </a:r>
              <a:r>
                <a:rPr lang="en-US" altLang="zh-CN" dirty="0" smtClean="0">
                  <a:latin typeface="微软雅黑" panose="020B0503020204020204" charset="-122"/>
                  <a:ea typeface="微软雅黑" panose="020B0503020204020204" charset="-122"/>
                </a:rPr>
                <a:t>100</a:t>
              </a:r>
              <a:r>
                <a:rPr lang="zh-CN" altLang="en-US" dirty="0" smtClean="0">
                  <a:latin typeface="微软雅黑" panose="020B0503020204020204" charset="-122"/>
                  <a:ea typeface="微软雅黑" panose="020B0503020204020204" charset="-122"/>
                </a:rPr>
                <a:t>万。</a:t>
              </a:r>
              <a:endParaRPr lang="zh-CN" altLang="en-US" dirty="0" smtClean="0">
                <a:latin typeface="微软雅黑" panose="020B0503020204020204" charset="-122"/>
                <a:ea typeface="微软雅黑" panose="020B0503020204020204" charset="-122"/>
              </a:endParaRPr>
            </a:p>
            <a:p>
              <a:r>
                <a:rPr lang="en-US" altLang="zh-CN" dirty="0" smtClean="0">
                  <a:latin typeface="微软雅黑" panose="020B0503020204020204" charset="-122"/>
                  <a:ea typeface="微软雅黑" panose="020B0503020204020204" charset="-122"/>
                </a:rPr>
                <a:t>2</a:t>
              </a:r>
              <a:r>
                <a:rPr lang="zh-CN" altLang="en-US" dirty="0" smtClean="0">
                  <a:latin typeface="微软雅黑" panose="020B0503020204020204" charset="-122"/>
                  <a:ea typeface="微软雅黑" panose="020B0503020204020204" charset="-122"/>
                </a:rPr>
                <a:t>、找到蓝光芯片统货，主推</a:t>
              </a:r>
              <a:r>
                <a:rPr lang="en-US" altLang="zh-CN" dirty="0" smtClean="0">
                  <a:latin typeface="微软雅黑" panose="020B0503020204020204" charset="-122"/>
                  <a:ea typeface="微软雅黑" panose="020B0503020204020204" charset="-122"/>
                </a:rPr>
                <a:t>9V 2835</a:t>
              </a:r>
              <a:r>
                <a:rPr lang="zh-CN" altLang="en-US" dirty="0" smtClean="0">
                  <a:latin typeface="微软雅黑" panose="020B0503020204020204" charset="-122"/>
                  <a:ea typeface="微软雅黑" panose="020B0503020204020204" charset="-122"/>
                </a:rPr>
                <a:t>，</a:t>
              </a:r>
              <a:r>
                <a:rPr lang="en-US" altLang="zh-CN" dirty="0" smtClean="0">
                  <a:latin typeface="微软雅黑" panose="020B0503020204020204" charset="-122"/>
                  <a:ea typeface="微软雅黑" panose="020B0503020204020204" charset="-122"/>
                </a:rPr>
                <a:t>2018</a:t>
              </a:r>
              <a:r>
                <a:rPr lang="zh-CN" altLang="en-US" dirty="0" smtClean="0">
                  <a:latin typeface="微软雅黑" panose="020B0503020204020204" charset="-122"/>
                  <a:ea typeface="微软雅黑" panose="020B0503020204020204" charset="-122"/>
                </a:rPr>
                <a:t>年销售目标</a:t>
              </a:r>
              <a:r>
                <a:rPr lang="en-US" altLang="zh-CN" dirty="0" smtClean="0">
                  <a:latin typeface="微软雅黑" panose="020B0503020204020204" charset="-122"/>
                  <a:ea typeface="微软雅黑" panose="020B0503020204020204" charset="-122"/>
                </a:rPr>
                <a:t>50</a:t>
              </a:r>
              <a:r>
                <a:rPr lang="zh-CN" altLang="en-US" dirty="0" smtClean="0">
                  <a:latin typeface="微软雅黑" panose="020B0503020204020204" charset="-122"/>
                  <a:ea typeface="微软雅黑" panose="020B0503020204020204" charset="-122"/>
                </a:rPr>
                <a:t>万</a:t>
              </a:r>
              <a:endParaRPr lang="zh-CN" altLang="en-US" dirty="0" smtClean="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p:txBody>
        </p:sp>
      </p:grpSp>
      <p:grpSp>
        <p:nvGrpSpPr>
          <p:cNvPr id="14" name="组合 13"/>
          <p:cNvGrpSpPr/>
          <p:nvPr/>
        </p:nvGrpSpPr>
        <p:grpSpPr>
          <a:xfrm>
            <a:off x="3208071" y="3464709"/>
            <a:ext cx="6847660" cy="1361440"/>
            <a:chOff x="3208071" y="3446929"/>
            <a:chExt cx="6847660" cy="1361440"/>
          </a:xfrm>
        </p:grpSpPr>
        <p:sp>
          <p:nvSpPr>
            <p:cNvPr id="15" name="矩形 14"/>
            <p:cNvSpPr/>
            <p:nvPr/>
          </p:nvSpPr>
          <p:spPr>
            <a:xfrm>
              <a:off x="3208071" y="3446929"/>
              <a:ext cx="6847660" cy="11026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3310941" y="3609489"/>
              <a:ext cx="6471285" cy="1198880"/>
            </a:xfrm>
            <a:prstGeom prst="rect">
              <a:avLst/>
            </a:prstGeom>
            <a:noFill/>
            <a:effectLst/>
          </p:spPr>
          <p:txBody>
            <a:bodyPr wrap="square" rtlCol="0">
              <a:spAutoFit/>
            </a:bodyPr>
            <a:lstStyle/>
            <a:p>
              <a:r>
                <a:rPr lang="zh-CN" altLang="en-US" dirty="0" smtClean="0">
                  <a:latin typeface="微软雅黑" panose="020B0503020204020204" charset="-122"/>
                  <a:ea typeface="微软雅黑" panose="020B0503020204020204" charset="-122"/>
                </a:rPr>
                <a:t>持续关注这两块市场，尤其在</a:t>
              </a:r>
              <a:r>
                <a:rPr lang="en-US" altLang="zh-CN" dirty="0" smtClean="0">
                  <a:latin typeface="微软雅黑" panose="020B0503020204020204" charset="-122"/>
                  <a:ea typeface="微软雅黑" panose="020B0503020204020204" charset="-122"/>
                </a:rPr>
                <a:t>UV</a:t>
              </a:r>
              <a:r>
                <a:rPr lang="zh-CN" altLang="en-US" dirty="0" smtClean="0">
                  <a:latin typeface="微软雅黑" panose="020B0503020204020204" charset="-122"/>
                  <a:ea typeface="微软雅黑" panose="020B0503020204020204" charset="-122"/>
                </a:rPr>
                <a:t>杀菌、</a:t>
              </a:r>
              <a:r>
                <a:rPr lang="en-US" altLang="zh-CN" dirty="0" smtClean="0">
                  <a:latin typeface="微软雅黑" panose="020B0503020204020204" charset="-122"/>
                  <a:ea typeface="微软雅黑" panose="020B0503020204020204" charset="-122"/>
                </a:rPr>
                <a:t>UV</a:t>
              </a:r>
              <a:r>
                <a:rPr lang="zh-CN" altLang="en-US" dirty="0" smtClean="0">
                  <a:latin typeface="微软雅黑" panose="020B0503020204020204" charset="-122"/>
                  <a:ea typeface="微软雅黑" panose="020B0503020204020204" charset="-122"/>
                </a:rPr>
                <a:t>美容光疗这一块，</a:t>
              </a:r>
              <a:r>
                <a:rPr lang="en-US" altLang="zh-CN" dirty="0" smtClean="0">
                  <a:latin typeface="微软雅黑" panose="020B0503020204020204" charset="-122"/>
                  <a:ea typeface="微软雅黑" panose="020B0503020204020204" charset="-122"/>
                </a:rPr>
                <a:t>2018</a:t>
              </a:r>
              <a:r>
                <a:rPr lang="zh-CN" altLang="en-US" dirty="0" smtClean="0">
                  <a:latin typeface="微软雅黑" panose="020B0503020204020204" charset="-122"/>
                  <a:ea typeface="微软雅黑" panose="020B0503020204020204" charset="-122"/>
                </a:rPr>
                <a:t>年希望有机会切入。</a:t>
              </a:r>
              <a:endParaRPr lang="zh-CN" altLang="en-US" dirty="0" smtClean="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p:txBody>
        </p:sp>
      </p:grpSp>
      <p:grpSp>
        <p:nvGrpSpPr>
          <p:cNvPr id="17" name="组合 16"/>
          <p:cNvGrpSpPr/>
          <p:nvPr/>
        </p:nvGrpSpPr>
        <p:grpSpPr>
          <a:xfrm>
            <a:off x="3208071" y="4890247"/>
            <a:ext cx="6847660" cy="1102659"/>
            <a:chOff x="3208071" y="4890247"/>
            <a:chExt cx="6847660" cy="1102659"/>
          </a:xfrm>
        </p:grpSpPr>
        <p:sp>
          <p:nvSpPr>
            <p:cNvPr id="18" name="矩形 17"/>
            <p:cNvSpPr/>
            <p:nvPr/>
          </p:nvSpPr>
          <p:spPr>
            <a:xfrm>
              <a:off x="3208071" y="4890247"/>
              <a:ext cx="6847660" cy="11026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3323248" y="5071201"/>
              <a:ext cx="309880" cy="368300"/>
            </a:xfrm>
            <a:prstGeom prst="rect">
              <a:avLst/>
            </a:prstGeom>
            <a:noFill/>
            <a:effectLst/>
          </p:spPr>
          <p:txBody>
            <a:bodyPr wrap="none" rtlCol="0">
              <a:spAutoFit/>
            </a:bodyPr>
            <a:lstStyle/>
            <a:p>
              <a:endParaRPr lang="en-US" altLang="zh-CN" dirty="0" smtClean="0">
                <a:latin typeface="微软雅黑" panose="020B0503020204020204" charset="-122"/>
                <a:ea typeface="微软雅黑" panose="020B0503020204020204" charset="-122"/>
              </a:endParaRPr>
            </a:p>
          </p:txBody>
        </p:sp>
      </p:grpSp>
      <p:sp>
        <p:nvSpPr>
          <p:cNvPr id="20" name="文本框 19"/>
          <p:cNvSpPr txBox="1"/>
          <p:nvPr/>
        </p:nvSpPr>
        <p:spPr>
          <a:xfrm>
            <a:off x="2427006" y="379875"/>
            <a:ext cx="7008495" cy="706755"/>
          </a:xfrm>
          <a:prstGeom prst="rect">
            <a:avLst/>
          </a:prstGeom>
          <a:noFill/>
        </p:spPr>
        <p:txBody>
          <a:bodyPr wrap="none" rtlCol="0">
            <a:spAutoFit/>
          </a:bodyPr>
          <a:lstStyle/>
          <a:p>
            <a:pPr algn="l"/>
            <a:r>
              <a:rPr lang="zh-CN" altLang="en-US" sz="4000" b="1" dirty="0" smtClean="0">
                <a:solidFill>
                  <a:srgbClr val="FF0028"/>
                </a:solidFill>
                <a:latin typeface="微软雅黑" panose="020B0503020204020204" charset="-122"/>
                <a:ea typeface="微软雅黑" panose="020B0503020204020204" charset="-122"/>
                <a:sym typeface="+mn-ea"/>
              </a:rPr>
              <a:t>重点工作落实情况</a:t>
            </a:r>
            <a:r>
              <a:rPr lang="en-US" altLang="zh-CN" sz="4000" b="1" dirty="0" smtClean="0">
                <a:solidFill>
                  <a:srgbClr val="FF0028"/>
                </a:solidFill>
                <a:latin typeface="微软雅黑" panose="020B0503020204020204" charset="-122"/>
                <a:ea typeface="微软雅黑" panose="020B0503020204020204" charset="-122"/>
                <a:sym typeface="+mn-ea"/>
              </a:rPr>
              <a:t>-</a:t>
            </a:r>
            <a:r>
              <a:rPr lang="zh-CN" altLang="en-US" sz="4000" b="1" dirty="0" smtClean="0">
                <a:solidFill>
                  <a:srgbClr val="FF0028"/>
                </a:solidFill>
                <a:latin typeface="微软雅黑" panose="020B0503020204020204" charset="-122"/>
                <a:ea typeface="微软雅黑" panose="020B0503020204020204" charset="-122"/>
                <a:sym typeface="+mn-ea"/>
              </a:rPr>
              <a:t>贴片及芯片</a:t>
            </a:r>
            <a:endParaRPr lang="zh-CN" altLang="en-US" sz="4000" b="1" dirty="0" smtClean="0">
              <a:solidFill>
                <a:srgbClr val="FF0028"/>
              </a:solidFill>
              <a:latin typeface="微软雅黑" panose="020B0503020204020204" charset="-122"/>
              <a:ea typeface="微软雅黑" panose="020B0503020204020204" charset="-122"/>
              <a:sym typeface="+mn-ea"/>
            </a:endParaRPr>
          </a:p>
        </p:txBody>
      </p:sp>
    </p:spTree>
    <p:custDataLst>
      <p:tags r:id="rId2"/>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eelOff"/>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arn(inVertical)">
                                      <p:cBhvr>
                                        <p:cTn id="15" dur="500"/>
                                        <p:tgtEl>
                                          <p:spTgt spid="11"/>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par>
                          <p:cTn id="24" fill="hold">
                            <p:stCondLst>
                              <p:cond delay="2500"/>
                            </p:stCondLst>
                            <p:childTnLst>
                              <p:par>
                                <p:cTn id="25" presetID="16" presetClass="entr" presetSubtype="21"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inVertical)">
                                      <p:cBhvr>
                                        <p:cTn id="27" dur="500"/>
                                        <p:tgtEl>
                                          <p:spTgt spid="14"/>
                                        </p:tgtEl>
                                      </p:cBhvr>
                                    </p:animEffect>
                                  </p:childTnLst>
                                </p:cTn>
                              </p:par>
                            </p:childTnLst>
                          </p:cTn>
                        </p:par>
                        <p:par>
                          <p:cTn id="28" fill="hold">
                            <p:stCondLst>
                              <p:cond delay="3000"/>
                            </p:stCondLst>
                            <p:childTnLst>
                              <p:par>
                                <p:cTn id="29" presetID="16" presetClass="entr" presetSubtype="21"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barn(inVertical)">
                                      <p:cBhvr>
                                        <p:cTn id="3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bldLvl="0" animBg="1"/>
      <p:bldP spid="8"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sp>
        <p:nvSpPr>
          <p:cNvPr id="28" name="文本框 27"/>
          <p:cNvSpPr txBox="1"/>
          <p:nvPr/>
        </p:nvSpPr>
        <p:spPr>
          <a:xfrm>
            <a:off x="376359" y="435512"/>
            <a:ext cx="995680" cy="583565"/>
          </a:xfrm>
          <a:prstGeom prst="rect">
            <a:avLst/>
          </a:prstGeom>
          <a:noFill/>
          <a:effectLst/>
        </p:spPr>
        <p:txBody>
          <a:bodyPr wrap="none" rtlCol="0">
            <a:spAutoFit/>
          </a:bodyPr>
          <a:lstStyle/>
          <a:p>
            <a:r>
              <a:rPr lang="zh-CN" altLang="en-US" sz="3200" dirty="0" smtClean="0">
                <a:solidFill>
                  <a:schemeClr val="bg1"/>
                </a:solidFill>
                <a:latin typeface="Impact" panose="020B0806030902050204" pitchFamily="34" charset="0"/>
              </a:rPr>
              <a:t>四、</a:t>
            </a:r>
            <a:endParaRPr lang="zh-CN" altLang="en-US" sz="3200" dirty="0" smtClean="0">
              <a:solidFill>
                <a:schemeClr val="bg1"/>
              </a:solidFill>
              <a:latin typeface="Impact" panose="020B0806030902050204" pitchFamily="34" charset="0"/>
            </a:endParaRPr>
          </a:p>
        </p:txBody>
      </p:sp>
      <p:sp>
        <p:nvSpPr>
          <p:cNvPr id="4" name="文本框 3"/>
          <p:cNvSpPr txBox="1"/>
          <p:nvPr/>
        </p:nvSpPr>
        <p:spPr>
          <a:xfrm>
            <a:off x="2382452" y="450558"/>
            <a:ext cx="2011680" cy="645160"/>
          </a:xfrm>
          <a:prstGeom prst="rect">
            <a:avLst/>
          </a:prstGeom>
          <a:noFill/>
        </p:spPr>
        <p:txBody>
          <a:bodyPr wrap="none" rtlCol="0">
            <a:spAutoFit/>
          </a:bodyPr>
          <a:lstStyle/>
          <a:p>
            <a:r>
              <a:rPr lang="zh-CN" altLang="en-US" sz="3600" b="1" dirty="0">
                <a:solidFill>
                  <a:srgbClr val="FF0028"/>
                </a:solidFill>
                <a:latin typeface="微软雅黑" panose="020B0503020204020204" charset="-122"/>
                <a:ea typeface="微软雅黑" panose="020B0503020204020204" charset="-122"/>
              </a:rPr>
              <a:t>发展计划</a:t>
            </a:r>
            <a:endParaRPr lang="zh-CN" altLang="en-US" sz="3600" b="1" dirty="0">
              <a:solidFill>
                <a:srgbClr val="FF0028"/>
              </a:solidFill>
              <a:latin typeface="微软雅黑" panose="020B0503020204020204" charset="-122"/>
              <a:ea typeface="微软雅黑" panose="020B0503020204020204" charset="-122"/>
            </a:endParaRPr>
          </a:p>
        </p:txBody>
      </p:sp>
      <p:cxnSp>
        <p:nvCxnSpPr>
          <p:cNvPr id="6" name="直接连接符 5"/>
          <p:cNvCxnSpPr/>
          <p:nvPr/>
        </p:nvCxnSpPr>
        <p:spPr>
          <a:xfrm>
            <a:off x="1973914" y="3013300"/>
            <a:ext cx="1364281" cy="9703"/>
          </a:xfrm>
          <a:prstGeom prst="line">
            <a:avLst/>
          </a:prstGeom>
          <a:ln w="38100">
            <a:solidFill>
              <a:srgbClr val="FF0126"/>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973914" y="4321590"/>
            <a:ext cx="1364281" cy="9703"/>
          </a:xfrm>
          <a:prstGeom prst="line">
            <a:avLst/>
          </a:prstGeom>
          <a:ln w="38100">
            <a:solidFill>
              <a:srgbClr val="FF0126"/>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1973914" y="5629880"/>
            <a:ext cx="1364281" cy="9703"/>
          </a:xfrm>
          <a:prstGeom prst="line">
            <a:avLst/>
          </a:prstGeom>
          <a:ln w="38100">
            <a:solidFill>
              <a:srgbClr val="FF0126"/>
            </a:solidFill>
          </a:ln>
        </p:spPr>
        <p:style>
          <a:lnRef idx="1">
            <a:schemeClr val="accent1"/>
          </a:lnRef>
          <a:fillRef idx="0">
            <a:schemeClr val="accent1"/>
          </a:fillRef>
          <a:effectRef idx="0">
            <a:schemeClr val="accent1"/>
          </a:effectRef>
          <a:fontRef idx="minor">
            <a:schemeClr val="tx1"/>
          </a:fontRef>
        </p:style>
      </p:cxnSp>
      <p:grpSp>
        <p:nvGrpSpPr>
          <p:cNvPr id="9" name="组合 8"/>
          <p:cNvGrpSpPr/>
          <p:nvPr/>
        </p:nvGrpSpPr>
        <p:grpSpPr>
          <a:xfrm>
            <a:off x="1158977" y="2475916"/>
            <a:ext cx="1048186" cy="1048186"/>
            <a:chOff x="1158977" y="2293034"/>
            <a:chExt cx="1048186" cy="1048186"/>
          </a:xfrm>
        </p:grpSpPr>
        <p:sp>
          <p:nvSpPr>
            <p:cNvPr id="10" name="椭圆 9"/>
            <p:cNvSpPr/>
            <p:nvPr/>
          </p:nvSpPr>
          <p:spPr>
            <a:xfrm>
              <a:off x="1158977" y="2293034"/>
              <a:ext cx="1048186" cy="1048186"/>
            </a:xfrm>
            <a:prstGeom prst="ellipse">
              <a:avLst/>
            </a:prstGeom>
            <a:solidFill>
              <a:srgbClr val="FF0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355264" y="2463184"/>
              <a:ext cx="648970" cy="706755"/>
            </a:xfrm>
            <a:prstGeom prst="rect">
              <a:avLst/>
            </a:prstGeom>
            <a:noFill/>
          </p:spPr>
          <p:txBody>
            <a:bodyPr wrap="none" rtlCol="0">
              <a:spAutoFit/>
            </a:bodyPr>
            <a:lstStyle/>
            <a:p>
              <a:r>
                <a:rPr lang="en-US" altLang="zh-CN" sz="4000" dirty="0" smtClean="0">
                  <a:solidFill>
                    <a:schemeClr val="bg1"/>
                  </a:solidFill>
                  <a:latin typeface="Impact" panose="020B0806030902050204" pitchFamily="34" charset="0"/>
                </a:rPr>
                <a:t>01</a:t>
              </a:r>
              <a:endParaRPr lang="zh-CN" altLang="en-US" sz="4000" dirty="0">
                <a:solidFill>
                  <a:schemeClr val="bg1"/>
                </a:solidFill>
                <a:latin typeface="Impact" panose="020B0806030902050204" pitchFamily="34" charset="0"/>
              </a:endParaRPr>
            </a:p>
          </p:txBody>
        </p:sp>
      </p:grpSp>
      <p:grpSp>
        <p:nvGrpSpPr>
          <p:cNvPr id="12" name="组合 11"/>
          <p:cNvGrpSpPr/>
          <p:nvPr/>
        </p:nvGrpSpPr>
        <p:grpSpPr>
          <a:xfrm>
            <a:off x="1158977" y="3784206"/>
            <a:ext cx="1048186" cy="1048186"/>
            <a:chOff x="1158977" y="3601324"/>
            <a:chExt cx="1048186" cy="1048186"/>
          </a:xfrm>
        </p:grpSpPr>
        <p:sp>
          <p:nvSpPr>
            <p:cNvPr id="13" name="椭圆 12"/>
            <p:cNvSpPr/>
            <p:nvPr/>
          </p:nvSpPr>
          <p:spPr>
            <a:xfrm>
              <a:off x="1158977" y="3601324"/>
              <a:ext cx="1048186" cy="1048186"/>
            </a:xfrm>
            <a:prstGeom prst="ellipse">
              <a:avLst/>
            </a:prstGeom>
            <a:solidFill>
              <a:srgbClr val="FF0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326959" y="3774848"/>
              <a:ext cx="710565" cy="706755"/>
            </a:xfrm>
            <a:prstGeom prst="rect">
              <a:avLst/>
            </a:prstGeom>
            <a:noFill/>
          </p:spPr>
          <p:txBody>
            <a:bodyPr wrap="none" rtlCol="0">
              <a:spAutoFit/>
            </a:bodyPr>
            <a:lstStyle/>
            <a:p>
              <a:r>
                <a:rPr lang="en-US" altLang="zh-CN" sz="4000" dirty="0" smtClean="0">
                  <a:solidFill>
                    <a:schemeClr val="bg1"/>
                  </a:solidFill>
                  <a:latin typeface="Impact" panose="020B0806030902050204" pitchFamily="34" charset="0"/>
                </a:rPr>
                <a:t>02</a:t>
              </a:r>
              <a:endParaRPr lang="zh-CN" altLang="en-US" sz="4000" dirty="0">
                <a:solidFill>
                  <a:schemeClr val="bg1"/>
                </a:solidFill>
                <a:latin typeface="Impact" panose="020B0806030902050204" pitchFamily="34" charset="0"/>
              </a:endParaRPr>
            </a:p>
          </p:txBody>
        </p:sp>
      </p:grpSp>
      <p:grpSp>
        <p:nvGrpSpPr>
          <p:cNvPr id="15" name="组合 14"/>
          <p:cNvGrpSpPr/>
          <p:nvPr/>
        </p:nvGrpSpPr>
        <p:grpSpPr>
          <a:xfrm>
            <a:off x="1158977" y="5092496"/>
            <a:ext cx="1048186" cy="1048186"/>
            <a:chOff x="1158977" y="4909614"/>
            <a:chExt cx="1048186" cy="1048186"/>
          </a:xfrm>
        </p:grpSpPr>
        <p:sp>
          <p:nvSpPr>
            <p:cNvPr id="16" name="椭圆 15"/>
            <p:cNvSpPr/>
            <p:nvPr/>
          </p:nvSpPr>
          <p:spPr>
            <a:xfrm>
              <a:off x="1158977" y="4909614"/>
              <a:ext cx="1048186" cy="1048186"/>
            </a:xfrm>
            <a:prstGeom prst="ellipse">
              <a:avLst/>
            </a:prstGeom>
            <a:solidFill>
              <a:srgbClr val="FF0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320592" y="5083838"/>
              <a:ext cx="724535" cy="706755"/>
            </a:xfrm>
            <a:prstGeom prst="rect">
              <a:avLst/>
            </a:prstGeom>
            <a:noFill/>
          </p:spPr>
          <p:txBody>
            <a:bodyPr wrap="none" rtlCol="0">
              <a:spAutoFit/>
            </a:bodyPr>
            <a:lstStyle/>
            <a:p>
              <a:r>
                <a:rPr lang="en-US" altLang="zh-CN" sz="4000" dirty="0" smtClean="0">
                  <a:solidFill>
                    <a:schemeClr val="bg1"/>
                  </a:solidFill>
                  <a:latin typeface="Impact" panose="020B0806030902050204" pitchFamily="34" charset="0"/>
                </a:rPr>
                <a:t>03</a:t>
              </a:r>
              <a:endParaRPr lang="zh-CN" altLang="en-US" sz="4000" dirty="0">
                <a:solidFill>
                  <a:schemeClr val="bg1"/>
                </a:solidFill>
                <a:latin typeface="Impact" panose="020B0806030902050204" pitchFamily="34" charset="0"/>
              </a:endParaRPr>
            </a:p>
          </p:txBody>
        </p:sp>
      </p:grpSp>
      <p:grpSp>
        <p:nvGrpSpPr>
          <p:cNvPr id="18" name="组合 17"/>
          <p:cNvGrpSpPr/>
          <p:nvPr/>
        </p:nvGrpSpPr>
        <p:grpSpPr>
          <a:xfrm>
            <a:off x="3303074" y="2433712"/>
            <a:ext cx="4029881" cy="1152000"/>
            <a:chOff x="3303074" y="2250830"/>
            <a:chExt cx="4029881" cy="1152000"/>
          </a:xfrm>
        </p:grpSpPr>
        <p:sp>
          <p:nvSpPr>
            <p:cNvPr id="19" name="任意多边形 18"/>
            <p:cNvSpPr/>
            <p:nvPr/>
          </p:nvSpPr>
          <p:spPr>
            <a:xfrm>
              <a:off x="3303074" y="2250830"/>
              <a:ext cx="4029881" cy="1152000"/>
            </a:xfrm>
            <a:custGeom>
              <a:avLst/>
              <a:gdLst>
                <a:gd name="connsiteX0" fmla="*/ 563558 w 4029881"/>
                <a:gd name="connsiteY0" fmla="*/ 0 h 1152000"/>
                <a:gd name="connsiteX1" fmla="*/ 576000 w 4029881"/>
                <a:gd name="connsiteY1" fmla="*/ 0 h 1152000"/>
                <a:gd name="connsiteX2" fmla="*/ 3453881 w 4029881"/>
                <a:gd name="connsiteY2" fmla="*/ 0 h 1152000"/>
                <a:gd name="connsiteX3" fmla="*/ 3478401 w 4029881"/>
                <a:gd name="connsiteY3" fmla="*/ 0 h 1152000"/>
                <a:gd name="connsiteX4" fmla="*/ 3478401 w 4029881"/>
                <a:gd name="connsiteY4" fmla="*/ 2472 h 1152000"/>
                <a:gd name="connsiteX5" fmla="*/ 3569965 w 4029881"/>
                <a:gd name="connsiteY5" fmla="*/ 11702 h 1152000"/>
                <a:gd name="connsiteX6" fmla="*/ 4029881 w 4029881"/>
                <a:gd name="connsiteY6" fmla="*/ 576000 h 1152000"/>
                <a:gd name="connsiteX7" fmla="*/ 3569965 w 4029881"/>
                <a:gd name="connsiteY7" fmla="*/ 1140298 h 1152000"/>
                <a:gd name="connsiteX8" fmla="*/ 3478401 w 4029881"/>
                <a:gd name="connsiteY8" fmla="*/ 1149528 h 1152000"/>
                <a:gd name="connsiteX9" fmla="*/ 3478401 w 4029881"/>
                <a:gd name="connsiteY9" fmla="*/ 1152000 h 1152000"/>
                <a:gd name="connsiteX10" fmla="*/ 3453881 w 4029881"/>
                <a:gd name="connsiteY10" fmla="*/ 1152000 h 1152000"/>
                <a:gd name="connsiteX11" fmla="*/ 576000 w 4029881"/>
                <a:gd name="connsiteY11" fmla="*/ 1152000 h 1152000"/>
                <a:gd name="connsiteX12" fmla="*/ 563558 w 4029881"/>
                <a:gd name="connsiteY12" fmla="*/ 1152000 h 1152000"/>
                <a:gd name="connsiteX13" fmla="*/ 563558 w 4029881"/>
                <a:gd name="connsiteY13" fmla="*/ 1150746 h 1152000"/>
                <a:gd name="connsiteX14" fmla="*/ 459916 w 4029881"/>
                <a:gd name="connsiteY14" fmla="*/ 1140298 h 1152000"/>
                <a:gd name="connsiteX15" fmla="*/ 0 w 4029881"/>
                <a:gd name="connsiteY15" fmla="*/ 576000 h 1152000"/>
                <a:gd name="connsiteX16" fmla="*/ 459916 w 4029881"/>
                <a:gd name="connsiteY16" fmla="*/ 11702 h 1152000"/>
                <a:gd name="connsiteX17" fmla="*/ 563558 w 4029881"/>
                <a:gd name="connsiteY17" fmla="*/ 1254 h 115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29881" h="1152000">
                  <a:moveTo>
                    <a:pt x="563558" y="0"/>
                  </a:moveTo>
                  <a:lnTo>
                    <a:pt x="576000" y="0"/>
                  </a:lnTo>
                  <a:lnTo>
                    <a:pt x="3453881" y="0"/>
                  </a:lnTo>
                  <a:lnTo>
                    <a:pt x="3478401" y="0"/>
                  </a:lnTo>
                  <a:lnTo>
                    <a:pt x="3478401" y="2472"/>
                  </a:lnTo>
                  <a:lnTo>
                    <a:pt x="3569965" y="11702"/>
                  </a:lnTo>
                  <a:cubicBezTo>
                    <a:pt x="3832439" y="65412"/>
                    <a:pt x="4029881" y="297649"/>
                    <a:pt x="4029881" y="576000"/>
                  </a:cubicBezTo>
                  <a:cubicBezTo>
                    <a:pt x="4029881" y="854352"/>
                    <a:pt x="3832439" y="1086588"/>
                    <a:pt x="3569965" y="1140298"/>
                  </a:cubicBezTo>
                  <a:lnTo>
                    <a:pt x="3478401" y="1149528"/>
                  </a:lnTo>
                  <a:lnTo>
                    <a:pt x="3478401" y="1152000"/>
                  </a:lnTo>
                  <a:lnTo>
                    <a:pt x="3453881" y="1152000"/>
                  </a:lnTo>
                  <a:lnTo>
                    <a:pt x="576000" y="1152000"/>
                  </a:lnTo>
                  <a:lnTo>
                    <a:pt x="563558" y="1152000"/>
                  </a:lnTo>
                  <a:lnTo>
                    <a:pt x="563558" y="1150746"/>
                  </a:lnTo>
                  <a:lnTo>
                    <a:pt x="459916" y="1140298"/>
                  </a:lnTo>
                  <a:cubicBezTo>
                    <a:pt x="197442" y="1086588"/>
                    <a:pt x="0" y="854352"/>
                    <a:pt x="0" y="576000"/>
                  </a:cubicBezTo>
                  <a:cubicBezTo>
                    <a:pt x="0" y="297649"/>
                    <a:pt x="197442" y="65412"/>
                    <a:pt x="459916" y="11702"/>
                  </a:cubicBezTo>
                  <a:lnTo>
                    <a:pt x="563558" y="1254"/>
                  </a:lnTo>
                  <a:close/>
                </a:path>
              </a:pathLst>
            </a:custGeom>
            <a:solidFill>
              <a:srgbClr val="FF012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椭圆 19"/>
            <p:cNvSpPr/>
            <p:nvPr/>
          </p:nvSpPr>
          <p:spPr>
            <a:xfrm>
              <a:off x="3373316" y="2304353"/>
              <a:ext cx="1048186" cy="1048186"/>
            </a:xfrm>
            <a:prstGeom prst="ellipse">
              <a:avLst/>
            </a:prstGeom>
            <a:blipFill>
              <a:blip r:embed="rId2" cstate="print">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4998553" y="2419770"/>
              <a:ext cx="1402080" cy="460375"/>
            </a:xfrm>
            <a:prstGeom prst="rect">
              <a:avLst/>
            </a:prstGeom>
            <a:noFill/>
          </p:spPr>
          <p:txBody>
            <a:bodyPr wrap="none" rtlCol="0">
              <a:spAutoFit/>
            </a:bodyPr>
            <a:lstStyle/>
            <a:p>
              <a:r>
                <a:rPr lang="zh-CN" altLang="en-US" sz="2400" b="1" dirty="0">
                  <a:solidFill>
                    <a:schemeClr val="bg1"/>
                  </a:solidFill>
                  <a:latin typeface="微软雅黑" panose="020B0503020204020204" charset="-122"/>
                  <a:ea typeface="微软雅黑" panose="020B0503020204020204" charset="-122"/>
                </a:rPr>
                <a:t>第一季度</a:t>
              </a:r>
              <a:endParaRPr lang="zh-CN" altLang="en-US" sz="2400" b="1" dirty="0">
                <a:solidFill>
                  <a:schemeClr val="bg1"/>
                </a:solidFill>
                <a:latin typeface="微软雅黑" panose="020B0503020204020204" charset="-122"/>
                <a:ea typeface="微软雅黑" panose="020B0503020204020204" charset="-122"/>
              </a:endParaRPr>
            </a:p>
          </p:txBody>
        </p:sp>
      </p:grpSp>
      <p:grpSp>
        <p:nvGrpSpPr>
          <p:cNvPr id="22" name="组合 21"/>
          <p:cNvGrpSpPr/>
          <p:nvPr/>
        </p:nvGrpSpPr>
        <p:grpSpPr>
          <a:xfrm>
            <a:off x="3303074" y="3742002"/>
            <a:ext cx="4029881" cy="1152000"/>
            <a:chOff x="3303074" y="3559120"/>
            <a:chExt cx="4029881" cy="1152000"/>
          </a:xfrm>
        </p:grpSpPr>
        <p:sp>
          <p:nvSpPr>
            <p:cNvPr id="23" name="任意多边形 22"/>
            <p:cNvSpPr/>
            <p:nvPr/>
          </p:nvSpPr>
          <p:spPr>
            <a:xfrm>
              <a:off x="3303074" y="3559120"/>
              <a:ext cx="4029881" cy="1152000"/>
            </a:xfrm>
            <a:custGeom>
              <a:avLst/>
              <a:gdLst>
                <a:gd name="connsiteX0" fmla="*/ 563558 w 4029881"/>
                <a:gd name="connsiteY0" fmla="*/ 0 h 1152000"/>
                <a:gd name="connsiteX1" fmla="*/ 576000 w 4029881"/>
                <a:gd name="connsiteY1" fmla="*/ 0 h 1152000"/>
                <a:gd name="connsiteX2" fmla="*/ 3453881 w 4029881"/>
                <a:gd name="connsiteY2" fmla="*/ 0 h 1152000"/>
                <a:gd name="connsiteX3" fmla="*/ 3478401 w 4029881"/>
                <a:gd name="connsiteY3" fmla="*/ 0 h 1152000"/>
                <a:gd name="connsiteX4" fmla="*/ 3478401 w 4029881"/>
                <a:gd name="connsiteY4" fmla="*/ 2472 h 1152000"/>
                <a:gd name="connsiteX5" fmla="*/ 3569965 w 4029881"/>
                <a:gd name="connsiteY5" fmla="*/ 11702 h 1152000"/>
                <a:gd name="connsiteX6" fmla="*/ 4029881 w 4029881"/>
                <a:gd name="connsiteY6" fmla="*/ 576000 h 1152000"/>
                <a:gd name="connsiteX7" fmla="*/ 3569965 w 4029881"/>
                <a:gd name="connsiteY7" fmla="*/ 1140298 h 1152000"/>
                <a:gd name="connsiteX8" fmla="*/ 3478401 w 4029881"/>
                <a:gd name="connsiteY8" fmla="*/ 1149528 h 1152000"/>
                <a:gd name="connsiteX9" fmla="*/ 3478401 w 4029881"/>
                <a:gd name="connsiteY9" fmla="*/ 1152000 h 1152000"/>
                <a:gd name="connsiteX10" fmla="*/ 3453881 w 4029881"/>
                <a:gd name="connsiteY10" fmla="*/ 1152000 h 1152000"/>
                <a:gd name="connsiteX11" fmla="*/ 576000 w 4029881"/>
                <a:gd name="connsiteY11" fmla="*/ 1152000 h 1152000"/>
                <a:gd name="connsiteX12" fmla="*/ 563558 w 4029881"/>
                <a:gd name="connsiteY12" fmla="*/ 1152000 h 1152000"/>
                <a:gd name="connsiteX13" fmla="*/ 563558 w 4029881"/>
                <a:gd name="connsiteY13" fmla="*/ 1150746 h 1152000"/>
                <a:gd name="connsiteX14" fmla="*/ 459916 w 4029881"/>
                <a:gd name="connsiteY14" fmla="*/ 1140298 h 1152000"/>
                <a:gd name="connsiteX15" fmla="*/ 0 w 4029881"/>
                <a:gd name="connsiteY15" fmla="*/ 576000 h 1152000"/>
                <a:gd name="connsiteX16" fmla="*/ 459916 w 4029881"/>
                <a:gd name="connsiteY16" fmla="*/ 11702 h 1152000"/>
                <a:gd name="connsiteX17" fmla="*/ 563558 w 4029881"/>
                <a:gd name="connsiteY17" fmla="*/ 1254 h 115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29881" h="1152000">
                  <a:moveTo>
                    <a:pt x="563558" y="0"/>
                  </a:moveTo>
                  <a:lnTo>
                    <a:pt x="576000" y="0"/>
                  </a:lnTo>
                  <a:lnTo>
                    <a:pt x="3453881" y="0"/>
                  </a:lnTo>
                  <a:lnTo>
                    <a:pt x="3478401" y="0"/>
                  </a:lnTo>
                  <a:lnTo>
                    <a:pt x="3478401" y="2472"/>
                  </a:lnTo>
                  <a:lnTo>
                    <a:pt x="3569965" y="11702"/>
                  </a:lnTo>
                  <a:cubicBezTo>
                    <a:pt x="3832439" y="65412"/>
                    <a:pt x="4029881" y="297649"/>
                    <a:pt x="4029881" y="576000"/>
                  </a:cubicBezTo>
                  <a:cubicBezTo>
                    <a:pt x="4029881" y="854352"/>
                    <a:pt x="3832439" y="1086588"/>
                    <a:pt x="3569965" y="1140298"/>
                  </a:cubicBezTo>
                  <a:lnTo>
                    <a:pt x="3478401" y="1149528"/>
                  </a:lnTo>
                  <a:lnTo>
                    <a:pt x="3478401" y="1152000"/>
                  </a:lnTo>
                  <a:lnTo>
                    <a:pt x="3453881" y="1152000"/>
                  </a:lnTo>
                  <a:lnTo>
                    <a:pt x="576000" y="1152000"/>
                  </a:lnTo>
                  <a:lnTo>
                    <a:pt x="563558" y="1152000"/>
                  </a:lnTo>
                  <a:lnTo>
                    <a:pt x="563558" y="1150746"/>
                  </a:lnTo>
                  <a:lnTo>
                    <a:pt x="459916" y="1140298"/>
                  </a:lnTo>
                  <a:cubicBezTo>
                    <a:pt x="197442" y="1086588"/>
                    <a:pt x="0" y="854352"/>
                    <a:pt x="0" y="576000"/>
                  </a:cubicBezTo>
                  <a:cubicBezTo>
                    <a:pt x="0" y="297649"/>
                    <a:pt x="197442" y="65412"/>
                    <a:pt x="459916" y="11702"/>
                  </a:cubicBezTo>
                  <a:lnTo>
                    <a:pt x="563558" y="1254"/>
                  </a:lnTo>
                  <a:close/>
                </a:path>
              </a:pathLst>
            </a:custGeom>
            <a:solidFill>
              <a:srgbClr val="FF012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椭圆 23"/>
            <p:cNvSpPr/>
            <p:nvPr/>
          </p:nvSpPr>
          <p:spPr>
            <a:xfrm>
              <a:off x="3373316" y="3612643"/>
              <a:ext cx="1048186" cy="1048186"/>
            </a:xfrm>
            <a:prstGeom prst="ellipse">
              <a:avLst/>
            </a:prstGeom>
            <a:blipFill>
              <a:blip r:embed="rId3" cstate="print">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4844664" y="3709918"/>
              <a:ext cx="2011680" cy="460375"/>
            </a:xfrm>
            <a:prstGeom prst="rect">
              <a:avLst/>
            </a:prstGeom>
            <a:noFill/>
          </p:spPr>
          <p:txBody>
            <a:bodyPr wrap="none" rtlCol="0">
              <a:spAutoFit/>
            </a:bodyPr>
            <a:lstStyle/>
            <a:p>
              <a:r>
                <a:rPr lang="zh-CN" altLang="en-US" sz="2400" b="1" dirty="0">
                  <a:solidFill>
                    <a:schemeClr val="bg1"/>
                  </a:solidFill>
                  <a:latin typeface="微软雅黑" panose="020B0503020204020204" charset="-122"/>
                  <a:ea typeface="微软雅黑" panose="020B0503020204020204" charset="-122"/>
                </a:rPr>
                <a:t>第二、三季度</a:t>
              </a:r>
              <a:endParaRPr lang="zh-CN" altLang="en-US" sz="2400" b="1" dirty="0">
                <a:solidFill>
                  <a:schemeClr val="bg1"/>
                </a:solidFill>
                <a:latin typeface="微软雅黑" panose="020B0503020204020204" charset="-122"/>
                <a:ea typeface="微软雅黑" panose="020B0503020204020204" charset="-122"/>
              </a:endParaRPr>
            </a:p>
          </p:txBody>
        </p:sp>
      </p:grpSp>
      <p:grpSp>
        <p:nvGrpSpPr>
          <p:cNvPr id="26" name="组合 25"/>
          <p:cNvGrpSpPr/>
          <p:nvPr/>
        </p:nvGrpSpPr>
        <p:grpSpPr>
          <a:xfrm>
            <a:off x="3303074" y="5050292"/>
            <a:ext cx="4029881" cy="1139746"/>
            <a:chOff x="3303074" y="4867410"/>
            <a:chExt cx="4029881" cy="1139746"/>
          </a:xfrm>
        </p:grpSpPr>
        <p:sp>
          <p:nvSpPr>
            <p:cNvPr id="27" name="任意多边形 26"/>
            <p:cNvSpPr/>
            <p:nvPr/>
          </p:nvSpPr>
          <p:spPr>
            <a:xfrm>
              <a:off x="3303074" y="4867410"/>
              <a:ext cx="4029881" cy="1139746"/>
            </a:xfrm>
            <a:custGeom>
              <a:avLst/>
              <a:gdLst>
                <a:gd name="connsiteX0" fmla="*/ 563558 w 4029881"/>
                <a:gd name="connsiteY0" fmla="*/ 0 h 1152000"/>
                <a:gd name="connsiteX1" fmla="*/ 576000 w 4029881"/>
                <a:gd name="connsiteY1" fmla="*/ 0 h 1152000"/>
                <a:gd name="connsiteX2" fmla="*/ 3453881 w 4029881"/>
                <a:gd name="connsiteY2" fmla="*/ 0 h 1152000"/>
                <a:gd name="connsiteX3" fmla="*/ 3478401 w 4029881"/>
                <a:gd name="connsiteY3" fmla="*/ 0 h 1152000"/>
                <a:gd name="connsiteX4" fmla="*/ 3478401 w 4029881"/>
                <a:gd name="connsiteY4" fmla="*/ 2472 h 1152000"/>
                <a:gd name="connsiteX5" fmla="*/ 3569965 w 4029881"/>
                <a:gd name="connsiteY5" fmla="*/ 11702 h 1152000"/>
                <a:gd name="connsiteX6" fmla="*/ 4029881 w 4029881"/>
                <a:gd name="connsiteY6" fmla="*/ 576000 h 1152000"/>
                <a:gd name="connsiteX7" fmla="*/ 3569965 w 4029881"/>
                <a:gd name="connsiteY7" fmla="*/ 1140298 h 1152000"/>
                <a:gd name="connsiteX8" fmla="*/ 3478401 w 4029881"/>
                <a:gd name="connsiteY8" fmla="*/ 1149528 h 1152000"/>
                <a:gd name="connsiteX9" fmla="*/ 3478401 w 4029881"/>
                <a:gd name="connsiteY9" fmla="*/ 1152000 h 1152000"/>
                <a:gd name="connsiteX10" fmla="*/ 3453881 w 4029881"/>
                <a:gd name="connsiteY10" fmla="*/ 1152000 h 1152000"/>
                <a:gd name="connsiteX11" fmla="*/ 576000 w 4029881"/>
                <a:gd name="connsiteY11" fmla="*/ 1152000 h 1152000"/>
                <a:gd name="connsiteX12" fmla="*/ 563558 w 4029881"/>
                <a:gd name="connsiteY12" fmla="*/ 1152000 h 1152000"/>
                <a:gd name="connsiteX13" fmla="*/ 563558 w 4029881"/>
                <a:gd name="connsiteY13" fmla="*/ 1150746 h 1152000"/>
                <a:gd name="connsiteX14" fmla="*/ 459916 w 4029881"/>
                <a:gd name="connsiteY14" fmla="*/ 1140298 h 1152000"/>
                <a:gd name="connsiteX15" fmla="*/ 0 w 4029881"/>
                <a:gd name="connsiteY15" fmla="*/ 576000 h 1152000"/>
                <a:gd name="connsiteX16" fmla="*/ 459916 w 4029881"/>
                <a:gd name="connsiteY16" fmla="*/ 11702 h 1152000"/>
                <a:gd name="connsiteX17" fmla="*/ 563558 w 4029881"/>
                <a:gd name="connsiteY17" fmla="*/ 1254 h 115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29881" h="1152000">
                  <a:moveTo>
                    <a:pt x="563558" y="0"/>
                  </a:moveTo>
                  <a:lnTo>
                    <a:pt x="576000" y="0"/>
                  </a:lnTo>
                  <a:lnTo>
                    <a:pt x="3453881" y="0"/>
                  </a:lnTo>
                  <a:lnTo>
                    <a:pt x="3478401" y="0"/>
                  </a:lnTo>
                  <a:lnTo>
                    <a:pt x="3478401" y="2472"/>
                  </a:lnTo>
                  <a:lnTo>
                    <a:pt x="3569965" y="11702"/>
                  </a:lnTo>
                  <a:cubicBezTo>
                    <a:pt x="3832439" y="65412"/>
                    <a:pt x="4029881" y="297649"/>
                    <a:pt x="4029881" y="576000"/>
                  </a:cubicBezTo>
                  <a:cubicBezTo>
                    <a:pt x="4029881" y="854352"/>
                    <a:pt x="3832439" y="1086588"/>
                    <a:pt x="3569965" y="1140298"/>
                  </a:cubicBezTo>
                  <a:lnTo>
                    <a:pt x="3478401" y="1149528"/>
                  </a:lnTo>
                  <a:lnTo>
                    <a:pt x="3478401" y="1152000"/>
                  </a:lnTo>
                  <a:lnTo>
                    <a:pt x="3453881" y="1152000"/>
                  </a:lnTo>
                  <a:lnTo>
                    <a:pt x="576000" y="1152000"/>
                  </a:lnTo>
                  <a:lnTo>
                    <a:pt x="563558" y="1152000"/>
                  </a:lnTo>
                  <a:lnTo>
                    <a:pt x="563558" y="1150746"/>
                  </a:lnTo>
                  <a:lnTo>
                    <a:pt x="459916" y="1140298"/>
                  </a:lnTo>
                  <a:cubicBezTo>
                    <a:pt x="197442" y="1086588"/>
                    <a:pt x="0" y="854352"/>
                    <a:pt x="0" y="576000"/>
                  </a:cubicBezTo>
                  <a:cubicBezTo>
                    <a:pt x="0" y="297649"/>
                    <a:pt x="197442" y="65412"/>
                    <a:pt x="459916" y="11702"/>
                  </a:cubicBezTo>
                  <a:lnTo>
                    <a:pt x="563558" y="1254"/>
                  </a:lnTo>
                  <a:close/>
                </a:path>
              </a:pathLst>
            </a:custGeom>
            <a:solidFill>
              <a:srgbClr val="FF012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9" name="椭圆 28"/>
            <p:cNvSpPr/>
            <p:nvPr/>
          </p:nvSpPr>
          <p:spPr>
            <a:xfrm>
              <a:off x="3373316" y="4920933"/>
              <a:ext cx="1048186" cy="1037036"/>
            </a:xfrm>
            <a:prstGeom prst="ellipse">
              <a:avLst/>
            </a:prstGeom>
            <a:blipFill>
              <a:blip r:embed="rId4" cstate="print">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nvSpPr>
          <p:spPr>
            <a:xfrm>
              <a:off x="5152440" y="5027911"/>
              <a:ext cx="1402080" cy="460375"/>
            </a:xfrm>
            <a:prstGeom prst="rect">
              <a:avLst/>
            </a:prstGeom>
            <a:noFill/>
          </p:spPr>
          <p:txBody>
            <a:bodyPr wrap="none" rtlCol="0">
              <a:spAutoFit/>
            </a:bodyPr>
            <a:lstStyle/>
            <a:p>
              <a:r>
                <a:rPr lang="zh-CN" altLang="en-US" sz="2400" b="1" dirty="0">
                  <a:solidFill>
                    <a:schemeClr val="bg1"/>
                  </a:solidFill>
                  <a:latin typeface="微软雅黑" panose="020B0503020204020204" charset="-122"/>
                  <a:ea typeface="微软雅黑" panose="020B0503020204020204" charset="-122"/>
                </a:rPr>
                <a:t>第四季度</a:t>
              </a:r>
              <a:endParaRPr lang="zh-CN" altLang="en-US" sz="2400" b="1" dirty="0">
                <a:solidFill>
                  <a:schemeClr val="bg1"/>
                </a:solidFill>
                <a:latin typeface="微软雅黑" panose="020B0503020204020204" charset="-122"/>
                <a:ea typeface="微软雅黑" panose="020B0503020204020204" charset="-122"/>
              </a:endParaRPr>
            </a:p>
          </p:txBody>
        </p:sp>
      </p:grpSp>
      <p:sp>
        <p:nvSpPr>
          <p:cNvPr id="31" name="文本框 30"/>
          <p:cNvSpPr txBox="1"/>
          <p:nvPr/>
        </p:nvSpPr>
        <p:spPr>
          <a:xfrm>
            <a:off x="7662545" y="2662555"/>
            <a:ext cx="4300220" cy="922020"/>
          </a:xfrm>
          <a:prstGeom prst="rect">
            <a:avLst/>
          </a:prstGeom>
          <a:noFill/>
          <a:effectLst/>
        </p:spPr>
        <p:txBody>
          <a:bodyPr wrap="square" rtlCol="0">
            <a:spAutoFit/>
          </a:bodyPr>
          <a:lstStyle/>
          <a:p>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、完善供应商、客户体系，正常开展销售工作。</a:t>
            </a:r>
            <a:endParaRPr lang="zh-CN" altLang="en-US" dirty="0">
              <a:latin typeface="微软雅黑" panose="020B0503020204020204" charset="-122"/>
              <a:ea typeface="微软雅黑" panose="020B0503020204020204" charset="-122"/>
            </a:endParaRPr>
          </a:p>
          <a:p>
            <a:r>
              <a:rPr lang="en-US" altLang="zh-CN" dirty="0" smtClean="0">
                <a:latin typeface="微软雅黑" panose="020B0503020204020204" charset="-122"/>
                <a:ea typeface="微软雅黑" panose="020B0503020204020204" charset="-122"/>
              </a:rPr>
              <a:t>2</a:t>
            </a:r>
            <a:r>
              <a:rPr lang="zh-CN" altLang="en-US" dirty="0" smtClean="0">
                <a:latin typeface="微软雅黑" panose="020B0503020204020204" charset="-122"/>
                <a:ea typeface="微软雅黑" panose="020B0503020204020204" charset="-122"/>
              </a:rPr>
              <a:t>、完善公司制度。</a:t>
            </a:r>
            <a:endParaRPr lang="en-US" altLang="zh-CN" dirty="0" smtClean="0">
              <a:latin typeface="微软雅黑" panose="020B0503020204020204" charset="-122"/>
              <a:ea typeface="微软雅黑" panose="020B0503020204020204" charset="-122"/>
            </a:endParaRPr>
          </a:p>
        </p:txBody>
      </p:sp>
      <p:sp>
        <p:nvSpPr>
          <p:cNvPr id="32" name="文本框 31"/>
          <p:cNvSpPr txBox="1"/>
          <p:nvPr/>
        </p:nvSpPr>
        <p:spPr>
          <a:xfrm>
            <a:off x="7662545" y="3984625"/>
            <a:ext cx="4156710" cy="1198880"/>
          </a:xfrm>
          <a:prstGeom prst="rect">
            <a:avLst/>
          </a:prstGeom>
          <a:noFill/>
          <a:effectLst/>
        </p:spPr>
        <p:txBody>
          <a:bodyPr wrap="square" rtlCol="0">
            <a:spAutoFit/>
          </a:bodyPr>
          <a:lstStyle/>
          <a:p>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、二季度末增加</a:t>
            </a:r>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个跟单管理人员，</a:t>
            </a:r>
            <a:r>
              <a:rPr lang="en-US" altLang="zh-CN" dirty="0">
                <a:latin typeface="微软雅黑" panose="020B0503020204020204" charset="-122"/>
                <a:ea typeface="微软雅黑" panose="020B0503020204020204" charset="-122"/>
              </a:rPr>
              <a:t>1</a:t>
            </a:r>
            <a:r>
              <a:rPr lang="zh-CN" altLang="en-US" dirty="0">
                <a:latin typeface="微软雅黑" panose="020B0503020204020204" charset="-122"/>
                <a:ea typeface="微软雅黑" panose="020B0503020204020204" charset="-122"/>
              </a:rPr>
              <a:t>个业务人员。</a:t>
            </a:r>
            <a:endParaRPr lang="zh-CN" altLang="en-US" dirty="0">
              <a:latin typeface="微软雅黑" panose="020B0503020204020204" charset="-122"/>
              <a:ea typeface="微软雅黑" panose="020B0503020204020204" charset="-122"/>
            </a:endParaRPr>
          </a:p>
          <a:p>
            <a:r>
              <a:rPr lang="en-US" altLang="zh-CN" dirty="0">
                <a:latin typeface="微软雅黑" panose="020B0503020204020204" charset="-122"/>
                <a:ea typeface="微软雅黑" panose="020B0503020204020204" charset="-122"/>
              </a:rPr>
              <a:t>2</a:t>
            </a:r>
            <a:r>
              <a:rPr lang="zh-CN" altLang="en-US" dirty="0">
                <a:latin typeface="微软雅黑" panose="020B0503020204020204" charset="-122"/>
                <a:ea typeface="微软雅黑" panose="020B0503020204020204" charset="-122"/>
              </a:rPr>
              <a:t>、完成</a:t>
            </a:r>
            <a:r>
              <a:rPr lang="en-US" altLang="zh-CN" dirty="0">
                <a:latin typeface="微软雅黑" panose="020B0503020204020204" charset="-122"/>
                <a:ea typeface="微软雅黑" panose="020B0503020204020204" charset="-122"/>
              </a:rPr>
              <a:t>500-600</a:t>
            </a:r>
            <a:r>
              <a:rPr lang="zh-CN" altLang="en-US" dirty="0">
                <a:latin typeface="微软雅黑" panose="020B0503020204020204" charset="-122"/>
                <a:ea typeface="微软雅黑" panose="020B0503020204020204" charset="-122"/>
              </a:rPr>
              <a:t>万销售额。</a:t>
            </a:r>
            <a:endParaRPr lang="zh-CN" altLang="en-US" dirty="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p:txBody>
      </p:sp>
      <p:sp>
        <p:nvSpPr>
          <p:cNvPr id="33" name="文本框 32"/>
          <p:cNvSpPr txBox="1"/>
          <p:nvPr/>
        </p:nvSpPr>
        <p:spPr>
          <a:xfrm>
            <a:off x="7662501" y="5266708"/>
            <a:ext cx="2468880" cy="645160"/>
          </a:xfrm>
          <a:prstGeom prst="rect">
            <a:avLst/>
          </a:prstGeom>
          <a:noFill/>
          <a:effectLst/>
        </p:spPr>
        <p:txBody>
          <a:bodyPr wrap="none" rtlCol="0">
            <a:spAutoFit/>
          </a:bodyPr>
          <a:lstStyle/>
          <a:p>
            <a:r>
              <a:rPr lang="zh-CN" altLang="en-US" dirty="0">
                <a:latin typeface="微软雅黑" panose="020B0503020204020204" charset="-122"/>
                <a:ea typeface="微软雅黑" panose="020B0503020204020204" charset="-122"/>
              </a:rPr>
              <a:t>形成完善的公司体系。</a:t>
            </a:r>
            <a:endParaRPr lang="zh-CN" altLang="en-US" dirty="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1000"/>
                                        <p:tgtEl>
                                          <p:spTgt spid="9"/>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500"/>
                            </p:stCondLst>
                            <p:childTnLst>
                              <p:par>
                                <p:cTn id="13" presetID="22" presetClass="entr" presetSubtype="8"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childTnLst>
                          </p:cTn>
                        </p:par>
                        <p:par>
                          <p:cTn id="20" fill="hold">
                            <p:stCondLst>
                              <p:cond delay="2500"/>
                            </p:stCondLst>
                            <p:childTnLst>
                              <p:par>
                                <p:cTn id="21" presetID="21" presetClass="entr" presetSubtype="1"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heel(1)">
                                      <p:cBhvr>
                                        <p:cTn id="23" dur="1000"/>
                                        <p:tgtEl>
                                          <p:spTgt spid="12"/>
                                        </p:tgtEl>
                                      </p:cBhvr>
                                    </p:animEffect>
                                  </p:childTnLst>
                                </p:cTn>
                              </p:par>
                            </p:childTnLst>
                          </p:cTn>
                        </p:par>
                        <p:par>
                          <p:cTn id="24" fill="hold">
                            <p:stCondLst>
                              <p:cond delay="3500"/>
                            </p:stCondLst>
                            <p:childTnLst>
                              <p:par>
                                <p:cTn id="25" presetID="22" presetClass="entr" presetSubtype="8"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4000"/>
                            </p:stCondLst>
                            <p:childTnLst>
                              <p:par>
                                <p:cTn id="29" presetID="22" presetClass="entr" presetSubtype="8"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par>
                          <p:cTn id="32" fill="hold">
                            <p:stCondLst>
                              <p:cond delay="4500"/>
                            </p:stCondLst>
                            <p:childTnLst>
                              <p:par>
                                <p:cTn id="33" presetID="10" presetClass="entr" presetSubtype="0" fill="hold" grpId="0"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par>
                          <p:cTn id="36" fill="hold">
                            <p:stCondLst>
                              <p:cond delay="5000"/>
                            </p:stCondLst>
                            <p:childTnLst>
                              <p:par>
                                <p:cTn id="37" presetID="21" presetClass="entr" presetSubtype="1" fill="hold"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wheel(1)">
                                      <p:cBhvr>
                                        <p:cTn id="39" dur="1000"/>
                                        <p:tgtEl>
                                          <p:spTgt spid="15"/>
                                        </p:tgtEl>
                                      </p:cBhvr>
                                    </p:animEffect>
                                  </p:childTnLst>
                                </p:cTn>
                              </p:par>
                            </p:childTnLst>
                          </p:cTn>
                        </p:par>
                        <p:par>
                          <p:cTn id="40" fill="hold">
                            <p:stCondLst>
                              <p:cond delay="6000"/>
                            </p:stCondLst>
                            <p:childTnLst>
                              <p:par>
                                <p:cTn id="41" presetID="22" presetClass="entr" presetSubtype="8" fill="hold"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500"/>
                                        <p:tgtEl>
                                          <p:spTgt spid="8"/>
                                        </p:tgtEl>
                                      </p:cBhvr>
                                    </p:animEffect>
                                  </p:childTnLst>
                                </p:cTn>
                              </p:par>
                            </p:childTnLst>
                          </p:cTn>
                        </p:par>
                        <p:par>
                          <p:cTn id="44" fill="hold">
                            <p:stCondLst>
                              <p:cond delay="6500"/>
                            </p:stCondLst>
                            <p:childTnLst>
                              <p:par>
                                <p:cTn id="45" presetID="22" presetClass="entr" presetSubtype="8" fill="hold"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left)">
                                      <p:cBhvr>
                                        <p:cTn id="47" dur="500"/>
                                        <p:tgtEl>
                                          <p:spTgt spid="26"/>
                                        </p:tgtEl>
                                      </p:cBhvr>
                                    </p:animEffect>
                                  </p:childTnLst>
                                </p:cTn>
                              </p:par>
                            </p:childTnLst>
                          </p:cTn>
                        </p:par>
                        <p:par>
                          <p:cTn id="48" fill="hold">
                            <p:stCondLst>
                              <p:cond delay="7000"/>
                            </p:stCondLst>
                            <p:childTnLst>
                              <p:par>
                                <p:cTn id="49" presetID="10" presetClass="entr" presetSubtype="0" fill="hold" grpId="0"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ldLvl="0" animBg="1"/>
      <p:bldP spid="32" grpId="0" bldLvl="0" animBg="1"/>
      <p:bldP spid="33"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sp>
        <p:nvSpPr>
          <p:cNvPr id="28" name="文本框 27"/>
          <p:cNvSpPr txBox="1"/>
          <p:nvPr/>
        </p:nvSpPr>
        <p:spPr>
          <a:xfrm>
            <a:off x="376359" y="435512"/>
            <a:ext cx="1198880" cy="706755"/>
          </a:xfrm>
          <a:prstGeom prst="rect">
            <a:avLst/>
          </a:prstGeom>
          <a:noFill/>
          <a:effectLst/>
        </p:spPr>
        <p:txBody>
          <a:bodyPr wrap="none" rtlCol="0">
            <a:spAutoFit/>
          </a:bodyPr>
          <a:lstStyle/>
          <a:p>
            <a:r>
              <a:rPr lang="zh-CN" altLang="en-US" sz="4000" dirty="0" smtClean="0">
                <a:solidFill>
                  <a:schemeClr val="bg1"/>
                </a:solidFill>
                <a:latin typeface="Impact" panose="020B0806030902050204" pitchFamily="34" charset="0"/>
              </a:rPr>
              <a:t>五、</a:t>
            </a:r>
            <a:endParaRPr lang="zh-CN" altLang="en-US" sz="4000" dirty="0" smtClean="0">
              <a:solidFill>
                <a:schemeClr val="bg1"/>
              </a:solidFill>
              <a:latin typeface="Impact" panose="020B0806030902050204" pitchFamily="34" charset="0"/>
            </a:endParaRPr>
          </a:p>
        </p:txBody>
      </p:sp>
      <p:sp>
        <p:nvSpPr>
          <p:cNvPr id="4" name="文本框 3"/>
          <p:cNvSpPr txBox="1"/>
          <p:nvPr/>
        </p:nvSpPr>
        <p:spPr>
          <a:xfrm>
            <a:off x="2388330" y="349440"/>
            <a:ext cx="2214880" cy="706755"/>
          </a:xfrm>
          <a:prstGeom prst="rect">
            <a:avLst/>
          </a:prstGeom>
          <a:noFill/>
        </p:spPr>
        <p:txBody>
          <a:bodyPr wrap="none" rtlCol="0">
            <a:spAutoFit/>
          </a:bodyPr>
          <a:lstStyle/>
          <a:p>
            <a:r>
              <a:rPr lang="zh-CN" altLang="en-US" sz="4000" b="1" dirty="0">
                <a:solidFill>
                  <a:srgbClr val="FF0028"/>
                </a:solidFill>
                <a:latin typeface="微软雅黑" panose="020B0503020204020204" charset="-122"/>
                <a:ea typeface="微软雅黑" panose="020B0503020204020204" charset="-122"/>
              </a:rPr>
              <a:t>未来展望</a:t>
            </a:r>
            <a:endParaRPr lang="zh-CN" altLang="en-US" sz="4000" b="1" dirty="0">
              <a:solidFill>
                <a:srgbClr val="FF0028"/>
              </a:solidFill>
              <a:latin typeface="微软雅黑" panose="020B0503020204020204" charset="-122"/>
              <a:ea typeface="微软雅黑" panose="020B0503020204020204" charset="-122"/>
            </a:endParaRPr>
          </a:p>
        </p:txBody>
      </p:sp>
      <p:sp>
        <p:nvSpPr>
          <p:cNvPr id="6" name="任意多边形 5"/>
          <p:cNvSpPr/>
          <p:nvPr/>
        </p:nvSpPr>
        <p:spPr>
          <a:xfrm rot="20082738">
            <a:off x="3341640" y="3327494"/>
            <a:ext cx="7568349" cy="2128572"/>
          </a:xfrm>
          <a:custGeom>
            <a:avLst/>
            <a:gdLst>
              <a:gd name="connsiteX0" fmla="*/ 5403610 w 5889416"/>
              <a:gd name="connsiteY0" fmla="*/ 0 h 1656378"/>
              <a:gd name="connsiteX1" fmla="*/ 5889416 w 5889416"/>
              <a:gd name="connsiteY1" fmla="*/ 1032889 h 1656378"/>
              <a:gd name="connsiteX2" fmla="*/ 4819488 w 5889416"/>
              <a:gd name="connsiteY2" fmla="*/ 1656378 h 1656378"/>
              <a:gd name="connsiteX3" fmla="*/ 4955595 w 5889416"/>
              <a:gd name="connsiteY3" fmla="*/ 1270424 h 1656378"/>
              <a:gd name="connsiteX4" fmla="*/ 4737993 w 5889416"/>
              <a:gd name="connsiteY4" fmla="*/ 1143801 h 1656378"/>
              <a:gd name="connsiteX5" fmla="*/ 2402888 w 5889416"/>
              <a:gd name="connsiteY5" fmla="*/ 667751 h 1656378"/>
              <a:gd name="connsiteX6" fmla="*/ 19914 w 5889416"/>
              <a:gd name="connsiteY6" fmla="*/ 1169055 h 1656378"/>
              <a:gd name="connsiteX7" fmla="*/ 0 w 5889416"/>
              <a:gd name="connsiteY7" fmla="*/ 1180934 h 1656378"/>
              <a:gd name="connsiteX8" fmla="*/ 42285 w 5889416"/>
              <a:gd name="connsiteY8" fmla="*/ 1112711 h 1656378"/>
              <a:gd name="connsiteX9" fmla="*/ 3213534 w 5889416"/>
              <a:gd name="connsiteY9" fmla="*/ 144794 h 1656378"/>
              <a:gd name="connsiteX10" fmla="*/ 5045155 w 5889416"/>
              <a:gd name="connsiteY10" fmla="*/ 373143 h 1656378"/>
              <a:gd name="connsiteX11" fmla="*/ 5250335 w 5889416"/>
              <a:gd name="connsiteY11" fmla="*/ 434637 h 1656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89416" h="1656378">
                <a:moveTo>
                  <a:pt x="5403610" y="0"/>
                </a:moveTo>
                <a:lnTo>
                  <a:pt x="5889416" y="1032889"/>
                </a:lnTo>
                <a:lnTo>
                  <a:pt x="4819488" y="1656378"/>
                </a:lnTo>
                <a:lnTo>
                  <a:pt x="4955595" y="1270424"/>
                </a:lnTo>
                <a:lnTo>
                  <a:pt x="4737993" y="1143801"/>
                </a:lnTo>
                <a:cubicBezTo>
                  <a:pt x="4171748" y="852206"/>
                  <a:pt x="3335608" y="667751"/>
                  <a:pt x="2402888" y="667751"/>
                </a:cubicBezTo>
                <a:cubicBezTo>
                  <a:pt x="1443520" y="667751"/>
                  <a:pt x="586328" y="862896"/>
                  <a:pt x="19914" y="1169055"/>
                </a:cubicBezTo>
                <a:lnTo>
                  <a:pt x="0" y="1180934"/>
                </a:lnTo>
                <a:lnTo>
                  <a:pt x="42285" y="1112711"/>
                </a:lnTo>
                <a:cubicBezTo>
                  <a:pt x="462703" y="551949"/>
                  <a:pt x="1723507" y="144794"/>
                  <a:pt x="3213534" y="144794"/>
                </a:cubicBezTo>
                <a:cubicBezTo>
                  <a:pt x="3890493" y="144794"/>
                  <a:pt x="4520139" y="228836"/>
                  <a:pt x="5045155" y="373143"/>
                </a:cubicBezTo>
                <a:lnTo>
                  <a:pt x="5250335" y="434637"/>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4360434" y="4689562"/>
            <a:ext cx="998473" cy="921453"/>
            <a:chOff x="4360434" y="4577021"/>
            <a:chExt cx="998473" cy="921453"/>
          </a:xfrm>
        </p:grpSpPr>
        <p:sp>
          <p:nvSpPr>
            <p:cNvPr id="8" name="椭圆 7"/>
            <p:cNvSpPr/>
            <p:nvPr/>
          </p:nvSpPr>
          <p:spPr>
            <a:xfrm>
              <a:off x="4360434" y="4577021"/>
              <a:ext cx="921453" cy="921453"/>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404800" y="4714581"/>
              <a:ext cx="954107" cy="368300"/>
            </a:xfrm>
            <a:prstGeom prst="rect">
              <a:avLst/>
            </a:prstGeom>
            <a:noFill/>
          </p:spPr>
          <p:txBody>
            <a:bodyPr wrap="square" rtlCol="0">
              <a:spAutoFit/>
            </a:bodyPr>
            <a:lstStyle/>
            <a:p>
              <a:r>
                <a:rPr lang="en-US" dirty="0" smtClean="0">
                  <a:solidFill>
                    <a:schemeClr val="bg1"/>
                  </a:solidFill>
                  <a:latin typeface="微软雅黑" panose="020B0503020204020204" charset="-122"/>
                  <a:ea typeface="微软雅黑" panose="020B0503020204020204" charset="-122"/>
                </a:rPr>
                <a:t>2018</a:t>
              </a:r>
              <a:endParaRPr lang="en-US" dirty="0">
                <a:solidFill>
                  <a:schemeClr val="bg1"/>
                </a:solidFill>
                <a:latin typeface="微软雅黑" panose="020B0503020204020204" charset="-122"/>
                <a:ea typeface="微软雅黑" panose="020B0503020204020204" charset="-122"/>
              </a:endParaRPr>
            </a:p>
          </p:txBody>
        </p:sp>
      </p:grpSp>
      <p:grpSp>
        <p:nvGrpSpPr>
          <p:cNvPr id="10" name="组合 9"/>
          <p:cNvGrpSpPr/>
          <p:nvPr/>
        </p:nvGrpSpPr>
        <p:grpSpPr>
          <a:xfrm>
            <a:off x="5517373" y="3371424"/>
            <a:ext cx="1475727" cy="1475727"/>
            <a:chOff x="5517373" y="3258883"/>
            <a:chExt cx="1475727" cy="1475727"/>
          </a:xfrm>
        </p:grpSpPr>
        <p:sp>
          <p:nvSpPr>
            <p:cNvPr id="11" name="椭圆 10"/>
            <p:cNvSpPr/>
            <p:nvPr/>
          </p:nvSpPr>
          <p:spPr>
            <a:xfrm>
              <a:off x="5517373" y="3258883"/>
              <a:ext cx="1475727" cy="1475727"/>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5701238" y="3581247"/>
              <a:ext cx="896620" cy="460375"/>
            </a:xfrm>
            <a:prstGeom prst="rect">
              <a:avLst/>
            </a:prstGeom>
            <a:noFill/>
          </p:spPr>
          <p:txBody>
            <a:bodyPr wrap="none" rtlCol="0">
              <a:spAutoFit/>
            </a:bodyPr>
            <a:lstStyle/>
            <a:p>
              <a:r>
                <a:rPr lang="en-US" sz="2400" dirty="0" smtClean="0">
                  <a:solidFill>
                    <a:schemeClr val="bg1"/>
                  </a:solidFill>
                  <a:latin typeface="微软雅黑" panose="020B0503020204020204" charset="-122"/>
                  <a:ea typeface="微软雅黑" panose="020B0503020204020204" charset="-122"/>
                </a:rPr>
                <a:t>2019</a:t>
              </a:r>
              <a:endParaRPr lang="en-US" sz="2400" dirty="0">
                <a:solidFill>
                  <a:schemeClr val="bg1"/>
                </a:solidFill>
                <a:latin typeface="微软雅黑" panose="020B0503020204020204" charset="-122"/>
                <a:ea typeface="微软雅黑" panose="020B0503020204020204" charset="-122"/>
              </a:endParaRPr>
            </a:p>
          </p:txBody>
        </p:sp>
      </p:grpSp>
      <p:grpSp>
        <p:nvGrpSpPr>
          <p:cNvPr id="13" name="组合 12"/>
          <p:cNvGrpSpPr/>
          <p:nvPr/>
        </p:nvGrpSpPr>
        <p:grpSpPr>
          <a:xfrm>
            <a:off x="7311554" y="2354886"/>
            <a:ext cx="2162479" cy="2162479"/>
            <a:chOff x="7311554" y="2242345"/>
            <a:chExt cx="2162479" cy="2162479"/>
          </a:xfrm>
        </p:grpSpPr>
        <p:sp>
          <p:nvSpPr>
            <p:cNvPr id="14" name="椭圆 13"/>
            <p:cNvSpPr/>
            <p:nvPr/>
          </p:nvSpPr>
          <p:spPr>
            <a:xfrm>
              <a:off x="7311554" y="2242345"/>
              <a:ext cx="2162479" cy="2162479"/>
            </a:xfrm>
            <a:prstGeom prst="ellipse">
              <a:avLst/>
            </a:prstGeom>
            <a:solidFill>
              <a:srgbClr val="FF00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7684907" y="2784975"/>
              <a:ext cx="1135380" cy="583565"/>
            </a:xfrm>
            <a:prstGeom prst="rect">
              <a:avLst/>
            </a:prstGeom>
            <a:noFill/>
          </p:spPr>
          <p:txBody>
            <a:bodyPr wrap="none" rtlCol="0">
              <a:spAutoFit/>
            </a:bodyPr>
            <a:lstStyle/>
            <a:p>
              <a:r>
                <a:rPr lang="en-US" sz="3200" dirty="0" smtClean="0">
                  <a:solidFill>
                    <a:schemeClr val="bg1"/>
                  </a:solidFill>
                  <a:latin typeface="微软雅黑" panose="020B0503020204020204" charset="-122"/>
                  <a:ea typeface="微软雅黑" panose="020B0503020204020204" charset="-122"/>
                </a:rPr>
                <a:t>2020</a:t>
              </a:r>
              <a:endParaRPr lang="en-US" sz="3200" dirty="0">
                <a:solidFill>
                  <a:schemeClr val="bg1"/>
                </a:solidFill>
                <a:latin typeface="微软雅黑" panose="020B0503020204020204" charset="-122"/>
                <a:ea typeface="微软雅黑" panose="020B0503020204020204" charset="-122"/>
              </a:endParaRPr>
            </a:p>
          </p:txBody>
        </p:sp>
      </p:grpSp>
      <p:sp>
        <p:nvSpPr>
          <p:cNvPr id="16" name="文本框 15"/>
          <p:cNvSpPr txBox="1"/>
          <p:nvPr/>
        </p:nvSpPr>
        <p:spPr>
          <a:xfrm>
            <a:off x="4179781" y="2003410"/>
            <a:ext cx="3383280" cy="922020"/>
          </a:xfrm>
          <a:prstGeom prst="rect">
            <a:avLst/>
          </a:prstGeom>
          <a:noFill/>
          <a:effectLst/>
        </p:spPr>
        <p:txBody>
          <a:bodyPr wrap="none" rtlCol="0">
            <a:spAutoFit/>
          </a:bodyPr>
          <a:lstStyle/>
          <a:p>
            <a:r>
              <a:rPr lang="zh-CN" altLang="en-US" dirty="0" smtClean="0">
                <a:latin typeface="微软雅黑" panose="020B0503020204020204" charset="-122"/>
                <a:ea typeface="微软雅黑" panose="020B0503020204020204" charset="-122"/>
              </a:rPr>
              <a:t>请在这里输入您的主要叙述内容</a:t>
            </a:r>
            <a:endParaRPr lang="en-US" altLang="zh-CN" dirty="0" smtClean="0">
              <a:latin typeface="微软雅黑" panose="020B0503020204020204" charset="-122"/>
              <a:ea typeface="微软雅黑" panose="020B0503020204020204" charset="-122"/>
            </a:endParaRPr>
          </a:p>
          <a:p>
            <a:r>
              <a:rPr lang="zh-CN" altLang="en-US" dirty="0">
                <a:latin typeface="微软雅黑" panose="020B0503020204020204" charset="-122"/>
                <a:ea typeface="微软雅黑" panose="020B0503020204020204" charset="-122"/>
              </a:rPr>
              <a:t>请在这里输入您的主要叙述内容</a:t>
            </a:r>
            <a:endParaRPr lang="en-US" altLang="zh-CN" dirty="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p:txBody>
      </p:sp>
      <p:sp>
        <p:nvSpPr>
          <p:cNvPr id="17" name="文本框 16"/>
          <p:cNvSpPr txBox="1"/>
          <p:nvPr/>
        </p:nvSpPr>
        <p:spPr>
          <a:xfrm>
            <a:off x="1956988" y="3381861"/>
            <a:ext cx="3383280" cy="922020"/>
          </a:xfrm>
          <a:prstGeom prst="rect">
            <a:avLst/>
          </a:prstGeom>
          <a:noFill/>
          <a:effectLst/>
        </p:spPr>
        <p:txBody>
          <a:bodyPr wrap="none" rtlCol="0">
            <a:spAutoFit/>
          </a:bodyPr>
          <a:lstStyle/>
          <a:p>
            <a:r>
              <a:rPr lang="zh-CN" altLang="en-US" dirty="0" smtClean="0">
                <a:latin typeface="微软雅黑" panose="020B0503020204020204" charset="-122"/>
                <a:ea typeface="微软雅黑" panose="020B0503020204020204" charset="-122"/>
              </a:rPr>
              <a:t>请在这里输入您的主要叙述内容</a:t>
            </a:r>
            <a:endParaRPr lang="en-US" altLang="zh-CN" dirty="0" smtClean="0">
              <a:latin typeface="微软雅黑" panose="020B0503020204020204" charset="-122"/>
              <a:ea typeface="微软雅黑" panose="020B0503020204020204" charset="-122"/>
            </a:endParaRPr>
          </a:p>
          <a:p>
            <a:r>
              <a:rPr lang="zh-CN" altLang="en-US" dirty="0">
                <a:latin typeface="微软雅黑" panose="020B0503020204020204" charset="-122"/>
                <a:ea typeface="微软雅黑" panose="020B0503020204020204" charset="-122"/>
              </a:rPr>
              <a:t>请在这里输入您的主要叙述内容</a:t>
            </a:r>
            <a:endParaRPr lang="en-US" altLang="zh-CN" dirty="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p:txBody>
      </p:sp>
      <p:sp>
        <p:nvSpPr>
          <p:cNvPr id="18" name="文本框 17"/>
          <p:cNvSpPr txBox="1"/>
          <p:nvPr/>
        </p:nvSpPr>
        <p:spPr>
          <a:xfrm>
            <a:off x="557805" y="4714537"/>
            <a:ext cx="3383280" cy="922020"/>
          </a:xfrm>
          <a:prstGeom prst="rect">
            <a:avLst/>
          </a:prstGeom>
          <a:noFill/>
          <a:effectLst/>
        </p:spPr>
        <p:txBody>
          <a:bodyPr wrap="none" rtlCol="0">
            <a:spAutoFit/>
          </a:bodyPr>
          <a:lstStyle/>
          <a:p>
            <a:r>
              <a:rPr lang="zh-CN" altLang="en-US" dirty="0" smtClean="0">
                <a:latin typeface="微软雅黑" panose="020B0503020204020204" charset="-122"/>
                <a:ea typeface="微软雅黑" panose="020B0503020204020204" charset="-122"/>
              </a:rPr>
              <a:t>请在这里输入您的主要叙述内容</a:t>
            </a:r>
            <a:endParaRPr lang="en-US" altLang="zh-CN" dirty="0" smtClean="0">
              <a:latin typeface="微软雅黑" panose="020B0503020204020204" charset="-122"/>
              <a:ea typeface="微软雅黑" panose="020B0503020204020204" charset="-122"/>
            </a:endParaRPr>
          </a:p>
          <a:p>
            <a:r>
              <a:rPr lang="zh-CN" altLang="en-US" dirty="0">
                <a:latin typeface="微软雅黑" panose="020B0503020204020204" charset="-122"/>
                <a:ea typeface="微软雅黑" panose="020B0503020204020204" charset="-122"/>
              </a:rPr>
              <a:t>请在这里输入您的主要叙述内容</a:t>
            </a:r>
            <a:endParaRPr lang="en-US" altLang="zh-CN" dirty="0">
              <a:latin typeface="微软雅黑" panose="020B0503020204020204" charset="-122"/>
              <a:ea typeface="微软雅黑" panose="020B0503020204020204" charset="-122"/>
            </a:endParaRPr>
          </a:p>
          <a:p>
            <a:endParaRPr lang="en-US" altLang="zh-CN" dirty="0" smtClean="0">
              <a:latin typeface="微软雅黑" panose="020B0503020204020204" charset="-122"/>
              <a:ea typeface="微软雅黑" panose="020B0503020204020204"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left)">
                                      <p:cBhvr>
                                        <p:cTn id="17" dur="500"/>
                                        <p:tgtEl>
                                          <p:spTgt spid="18"/>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p:cTn id="21" dur="500" fill="hold"/>
                                        <p:tgtEl>
                                          <p:spTgt spid="10"/>
                                        </p:tgtEl>
                                        <p:attrNameLst>
                                          <p:attrName>ppt_w</p:attrName>
                                        </p:attrNameLst>
                                      </p:cBhvr>
                                      <p:tavLst>
                                        <p:tav tm="0">
                                          <p:val>
                                            <p:fltVal val="0"/>
                                          </p:val>
                                        </p:tav>
                                        <p:tav tm="100000">
                                          <p:val>
                                            <p:strVal val="#ppt_w"/>
                                          </p:val>
                                        </p:tav>
                                      </p:tavLst>
                                    </p:anim>
                                    <p:anim calcmode="lin" valueType="num">
                                      <p:cBhvr>
                                        <p:cTn id="22" dur="500" fill="hold"/>
                                        <p:tgtEl>
                                          <p:spTgt spid="10"/>
                                        </p:tgtEl>
                                        <p:attrNameLst>
                                          <p:attrName>ppt_h</p:attrName>
                                        </p:attrNameLst>
                                      </p:cBhvr>
                                      <p:tavLst>
                                        <p:tav tm="0">
                                          <p:val>
                                            <p:fltVal val="0"/>
                                          </p:val>
                                        </p:tav>
                                        <p:tav tm="100000">
                                          <p:val>
                                            <p:strVal val="#ppt_h"/>
                                          </p:val>
                                        </p:tav>
                                      </p:tavLst>
                                    </p:anim>
                                    <p:animEffect transition="in" filter="fade">
                                      <p:cBhvr>
                                        <p:cTn id="23" dur="500"/>
                                        <p:tgtEl>
                                          <p:spTgt spid="10"/>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left)">
                                      <p:cBhvr>
                                        <p:cTn id="27" dur="500"/>
                                        <p:tgtEl>
                                          <p:spTgt spid="17"/>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500" fill="hold"/>
                                        <p:tgtEl>
                                          <p:spTgt spid="13"/>
                                        </p:tgtEl>
                                        <p:attrNameLst>
                                          <p:attrName>ppt_w</p:attrName>
                                        </p:attrNameLst>
                                      </p:cBhvr>
                                      <p:tavLst>
                                        <p:tav tm="0">
                                          <p:val>
                                            <p:fltVal val="0"/>
                                          </p:val>
                                        </p:tav>
                                        <p:tav tm="100000">
                                          <p:val>
                                            <p:strVal val="#ppt_w"/>
                                          </p:val>
                                        </p:tav>
                                      </p:tavLst>
                                    </p:anim>
                                    <p:anim calcmode="lin" valueType="num">
                                      <p:cBhvr>
                                        <p:cTn id="32" dur="500" fill="hold"/>
                                        <p:tgtEl>
                                          <p:spTgt spid="13"/>
                                        </p:tgtEl>
                                        <p:attrNameLst>
                                          <p:attrName>ppt_h</p:attrName>
                                        </p:attrNameLst>
                                      </p:cBhvr>
                                      <p:tavLst>
                                        <p:tav tm="0">
                                          <p:val>
                                            <p:fltVal val="0"/>
                                          </p:val>
                                        </p:tav>
                                        <p:tav tm="100000">
                                          <p:val>
                                            <p:strVal val="#ppt_h"/>
                                          </p:val>
                                        </p:tav>
                                      </p:tavLst>
                                    </p:anim>
                                    <p:animEffect transition="in" filter="fade">
                                      <p:cBhvr>
                                        <p:cTn id="33" dur="500"/>
                                        <p:tgtEl>
                                          <p:spTgt spid="13"/>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left)">
                                      <p:cBhvr>
                                        <p:cTn id="3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16" grpId="0" bldLvl="0" animBg="1"/>
      <p:bldP spid="17" grpId="0" bldLvl="0" animBg="1"/>
      <p:bldP spid="18"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rgbClr val="FF0028"/>
                </a:solidFill>
                <a:latin typeface="微软雅黑" panose="020B0503020204020204" charset="-122"/>
                <a:ea typeface="微软雅黑" panose="020B0503020204020204" charset="-122"/>
                <a:sym typeface="微软雅黑" panose="020B0503020204020204" charset="-122"/>
              </a:rPr>
              <a:t>感谢观看</a:t>
            </a:r>
            <a:endParaRPr lang="en-US" altLang="zh-CN" b="1" dirty="0">
              <a:solidFill>
                <a:srgbClr val="FF0028"/>
              </a:solidFill>
              <a:latin typeface="微软雅黑" panose="020B0503020204020204" charset="-122"/>
              <a:ea typeface="微软雅黑" panose="020B0503020204020204" charset="-122"/>
              <a:sym typeface="微软雅黑" panose="020B0503020204020204" charset="-122"/>
            </a:endParaRPr>
          </a:p>
        </p:txBody>
      </p:sp>
    </p:spTree>
    <p:custDataLst>
      <p:tags r:id="rId1"/>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250" advClick="0" advTm="0">
        <p15:prstTrans prst="origami"/>
      </p:transition>
    </mc:Choice>
    <mc:Fallback>
      <p:transition spd="slow" advClick="0" advTm="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grpSp>
        <p:nvGrpSpPr>
          <p:cNvPr id="7" name="组合 6"/>
          <p:cNvGrpSpPr/>
          <p:nvPr/>
        </p:nvGrpSpPr>
        <p:grpSpPr>
          <a:xfrm>
            <a:off x="3018026" y="3129765"/>
            <a:ext cx="2403939" cy="3436147"/>
            <a:chOff x="5471618" y="2074201"/>
            <a:chExt cx="2174478" cy="3108160"/>
          </a:xfrm>
          <a:solidFill>
            <a:schemeClr val="bg1">
              <a:lumMod val="85000"/>
            </a:schemeClr>
          </a:solidFill>
        </p:grpSpPr>
        <p:sp>
          <p:nvSpPr>
            <p:cNvPr id="8" name="等腰三角形 7"/>
            <p:cNvSpPr/>
            <p:nvPr/>
          </p:nvSpPr>
          <p:spPr>
            <a:xfrm rot="13260000">
              <a:off x="5471618" y="3101663"/>
              <a:ext cx="179866" cy="2080698"/>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18480000">
              <a:off x="6226732" y="3277498"/>
              <a:ext cx="188504" cy="50638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480000">
              <a:off x="6110521" y="3027827"/>
              <a:ext cx="1512435" cy="17078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rot="2130623">
              <a:off x="7288319" y="2074201"/>
              <a:ext cx="357777" cy="50524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3911543" y="3555324"/>
            <a:ext cx="8259502" cy="3340239"/>
            <a:chOff x="3932498" y="3531829"/>
            <a:chExt cx="8259502" cy="3340239"/>
          </a:xfrm>
        </p:grpSpPr>
        <p:sp>
          <p:nvSpPr>
            <p:cNvPr id="13" name="矩形 12"/>
            <p:cNvSpPr/>
            <p:nvPr/>
          </p:nvSpPr>
          <p:spPr>
            <a:xfrm>
              <a:off x="4771783" y="6036158"/>
              <a:ext cx="7420217" cy="835608"/>
            </a:xfrm>
            <a:prstGeom prst="rect">
              <a:avLst/>
            </a:prstGeom>
            <a:solidFill>
              <a:srgbClr val="DE00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a:off x="3932498" y="5175409"/>
              <a:ext cx="2185589" cy="861051"/>
            </a:xfrm>
            <a:custGeom>
              <a:avLst/>
              <a:gdLst>
                <a:gd name="connsiteX0" fmla="*/ 0 w 1911067"/>
                <a:gd name="connsiteY0" fmla="*/ 0 h 752898"/>
                <a:gd name="connsiteX1" fmla="*/ 1911067 w 1911067"/>
                <a:gd name="connsiteY1" fmla="*/ 0 h 752898"/>
                <a:gd name="connsiteX2" fmla="*/ 1911067 w 1911067"/>
                <a:gd name="connsiteY2" fmla="*/ 752898 h 752898"/>
                <a:gd name="connsiteX3" fmla="*/ 53441 w 1911067"/>
                <a:gd name="connsiteY3" fmla="*/ 752898 h 752898"/>
                <a:gd name="connsiteX4" fmla="*/ 0 w 1911067"/>
                <a:gd name="connsiteY4" fmla="*/ 698155 h 75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067" h="752898">
                  <a:moveTo>
                    <a:pt x="0" y="0"/>
                  </a:moveTo>
                  <a:lnTo>
                    <a:pt x="1911067" y="0"/>
                  </a:lnTo>
                  <a:lnTo>
                    <a:pt x="1911067" y="752898"/>
                  </a:lnTo>
                  <a:lnTo>
                    <a:pt x="53441" y="752898"/>
                  </a:lnTo>
                  <a:lnTo>
                    <a:pt x="0" y="698155"/>
                  </a:lnTo>
                  <a:close/>
                </a:path>
              </a:pathLst>
            </a:custGeom>
            <a:solidFill>
              <a:srgbClr val="FF25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3932498" y="5166371"/>
              <a:ext cx="850825" cy="1705697"/>
            </a:xfrm>
            <a:custGeom>
              <a:avLst/>
              <a:gdLst>
                <a:gd name="connsiteX0" fmla="*/ 0 w 733865"/>
                <a:gd name="connsiteY0" fmla="*/ 0 h 1471220"/>
                <a:gd name="connsiteX1" fmla="*/ 733865 w 733865"/>
                <a:gd name="connsiteY1" fmla="*/ 764674 h 1471220"/>
                <a:gd name="connsiteX2" fmla="*/ 733865 w 733865"/>
                <a:gd name="connsiteY2" fmla="*/ 1471220 h 1471220"/>
                <a:gd name="connsiteX3" fmla="*/ 0 w 733865"/>
                <a:gd name="connsiteY3" fmla="*/ 706546 h 1471220"/>
              </a:gdLst>
              <a:ahLst/>
              <a:cxnLst>
                <a:cxn ang="0">
                  <a:pos x="connsiteX0" y="connsiteY0"/>
                </a:cxn>
                <a:cxn ang="0">
                  <a:pos x="connsiteX1" y="connsiteY1"/>
                </a:cxn>
                <a:cxn ang="0">
                  <a:pos x="connsiteX2" y="connsiteY2"/>
                </a:cxn>
                <a:cxn ang="0">
                  <a:pos x="connsiteX3" y="connsiteY3"/>
                </a:cxn>
              </a:cxnLst>
              <a:rect l="l" t="t" r="r" b="b"/>
              <a:pathLst>
                <a:path w="733865" h="1471220">
                  <a:moveTo>
                    <a:pt x="0" y="0"/>
                  </a:moveTo>
                  <a:lnTo>
                    <a:pt x="733865" y="764674"/>
                  </a:lnTo>
                  <a:lnTo>
                    <a:pt x="733865" y="1471220"/>
                  </a:lnTo>
                  <a:lnTo>
                    <a:pt x="0" y="706546"/>
                  </a:lnTo>
                  <a:close/>
                </a:path>
              </a:pathLst>
            </a:custGeom>
            <a:solidFill>
              <a:srgbClr val="FF0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5768102" y="5213076"/>
              <a:ext cx="6423898" cy="835608"/>
            </a:xfrm>
            <a:prstGeom prst="rect">
              <a:avLst/>
            </a:prstGeom>
            <a:solidFill>
              <a:srgbClr val="FF0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4928817" y="4352025"/>
              <a:ext cx="2185589" cy="861051"/>
            </a:xfrm>
            <a:custGeom>
              <a:avLst/>
              <a:gdLst>
                <a:gd name="connsiteX0" fmla="*/ 0 w 1911067"/>
                <a:gd name="connsiteY0" fmla="*/ 0 h 752898"/>
                <a:gd name="connsiteX1" fmla="*/ 1911067 w 1911067"/>
                <a:gd name="connsiteY1" fmla="*/ 0 h 752898"/>
                <a:gd name="connsiteX2" fmla="*/ 1911067 w 1911067"/>
                <a:gd name="connsiteY2" fmla="*/ 752898 h 752898"/>
                <a:gd name="connsiteX3" fmla="*/ 53441 w 1911067"/>
                <a:gd name="connsiteY3" fmla="*/ 752898 h 752898"/>
                <a:gd name="connsiteX4" fmla="*/ 0 w 1911067"/>
                <a:gd name="connsiteY4" fmla="*/ 698155 h 75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067" h="752898">
                  <a:moveTo>
                    <a:pt x="0" y="0"/>
                  </a:moveTo>
                  <a:lnTo>
                    <a:pt x="1911067" y="0"/>
                  </a:lnTo>
                  <a:lnTo>
                    <a:pt x="1911067" y="752898"/>
                  </a:lnTo>
                  <a:lnTo>
                    <a:pt x="53441" y="752898"/>
                  </a:lnTo>
                  <a:lnTo>
                    <a:pt x="0" y="698155"/>
                  </a:lnTo>
                  <a:close/>
                </a:path>
              </a:pathLst>
            </a:custGeom>
            <a:solidFill>
              <a:srgbClr val="FF25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任意多边形 17"/>
            <p:cNvSpPr/>
            <p:nvPr/>
          </p:nvSpPr>
          <p:spPr>
            <a:xfrm>
              <a:off x="4928817" y="4342987"/>
              <a:ext cx="850825" cy="1705697"/>
            </a:xfrm>
            <a:custGeom>
              <a:avLst/>
              <a:gdLst>
                <a:gd name="connsiteX0" fmla="*/ 0 w 733865"/>
                <a:gd name="connsiteY0" fmla="*/ 0 h 1471220"/>
                <a:gd name="connsiteX1" fmla="*/ 733865 w 733865"/>
                <a:gd name="connsiteY1" fmla="*/ 764674 h 1471220"/>
                <a:gd name="connsiteX2" fmla="*/ 733865 w 733865"/>
                <a:gd name="connsiteY2" fmla="*/ 1471220 h 1471220"/>
                <a:gd name="connsiteX3" fmla="*/ 0 w 733865"/>
                <a:gd name="connsiteY3" fmla="*/ 706546 h 1471220"/>
              </a:gdLst>
              <a:ahLst/>
              <a:cxnLst>
                <a:cxn ang="0">
                  <a:pos x="connsiteX0" y="connsiteY0"/>
                </a:cxn>
                <a:cxn ang="0">
                  <a:pos x="connsiteX1" y="connsiteY1"/>
                </a:cxn>
                <a:cxn ang="0">
                  <a:pos x="connsiteX2" y="connsiteY2"/>
                </a:cxn>
                <a:cxn ang="0">
                  <a:pos x="connsiteX3" y="connsiteY3"/>
                </a:cxn>
              </a:cxnLst>
              <a:rect l="l" t="t" r="r" b="b"/>
              <a:pathLst>
                <a:path w="733865" h="1471220">
                  <a:moveTo>
                    <a:pt x="0" y="0"/>
                  </a:moveTo>
                  <a:lnTo>
                    <a:pt x="733865" y="764674"/>
                  </a:lnTo>
                  <a:lnTo>
                    <a:pt x="733865" y="1471220"/>
                  </a:lnTo>
                  <a:lnTo>
                    <a:pt x="0" y="706546"/>
                  </a:lnTo>
                  <a:close/>
                </a:path>
              </a:pathLst>
            </a:custGeom>
            <a:solidFill>
              <a:srgbClr val="EA0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756258" y="4401918"/>
              <a:ext cx="5435742" cy="835608"/>
            </a:xfrm>
            <a:prstGeom prst="rect">
              <a:avLst/>
            </a:prstGeom>
            <a:solidFill>
              <a:srgbClr val="FF25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5916974" y="3540867"/>
              <a:ext cx="6275026" cy="861051"/>
            </a:xfrm>
            <a:custGeom>
              <a:avLst/>
              <a:gdLst>
                <a:gd name="connsiteX0" fmla="*/ 0 w 1911067"/>
                <a:gd name="connsiteY0" fmla="*/ 0 h 752898"/>
                <a:gd name="connsiteX1" fmla="*/ 1911067 w 1911067"/>
                <a:gd name="connsiteY1" fmla="*/ 0 h 752898"/>
                <a:gd name="connsiteX2" fmla="*/ 1911067 w 1911067"/>
                <a:gd name="connsiteY2" fmla="*/ 752898 h 752898"/>
                <a:gd name="connsiteX3" fmla="*/ 53441 w 1911067"/>
                <a:gd name="connsiteY3" fmla="*/ 752898 h 752898"/>
                <a:gd name="connsiteX4" fmla="*/ 0 w 1911067"/>
                <a:gd name="connsiteY4" fmla="*/ 698155 h 75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067" h="752898">
                  <a:moveTo>
                    <a:pt x="0" y="0"/>
                  </a:moveTo>
                  <a:lnTo>
                    <a:pt x="1911067" y="0"/>
                  </a:lnTo>
                  <a:lnTo>
                    <a:pt x="1911067" y="752898"/>
                  </a:lnTo>
                  <a:lnTo>
                    <a:pt x="53441" y="752898"/>
                  </a:lnTo>
                  <a:lnTo>
                    <a:pt x="0" y="698155"/>
                  </a:lnTo>
                  <a:close/>
                </a:path>
              </a:pathLst>
            </a:custGeom>
            <a:solidFill>
              <a:srgbClr val="FF3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5916974" y="3531829"/>
              <a:ext cx="850825" cy="1705697"/>
            </a:xfrm>
            <a:custGeom>
              <a:avLst/>
              <a:gdLst>
                <a:gd name="connsiteX0" fmla="*/ 0 w 733865"/>
                <a:gd name="connsiteY0" fmla="*/ 0 h 1471220"/>
                <a:gd name="connsiteX1" fmla="*/ 733865 w 733865"/>
                <a:gd name="connsiteY1" fmla="*/ 764674 h 1471220"/>
                <a:gd name="connsiteX2" fmla="*/ 733865 w 733865"/>
                <a:gd name="connsiteY2" fmla="*/ 1471220 h 1471220"/>
                <a:gd name="connsiteX3" fmla="*/ 0 w 733865"/>
                <a:gd name="connsiteY3" fmla="*/ 706546 h 1471220"/>
              </a:gdLst>
              <a:ahLst/>
              <a:cxnLst>
                <a:cxn ang="0">
                  <a:pos x="connsiteX0" y="connsiteY0"/>
                </a:cxn>
                <a:cxn ang="0">
                  <a:pos x="connsiteX1" y="connsiteY1"/>
                </a:cxn>
                <a:cxn ang="0">
                  <a:pos x="connsiteX2" y="connsiteY2"/>
                </a:cxn>
                <a:cxn ang="0">
                  <a:pos x="connsiteX3" y="connsiteY3"/>
                </a:cxn>
              </a:cxnLst>
              <a:rect l="l" t="t" r="r" b="b"/>
              <a:pathLst>
                <a:path w="733865" h="1471220">
                  <a:moveTo>
                    <a:pt x="0" y="0"/>
                  </a:moveTo>
                  <a:lnTo>
                    <a:pt x="733865" y="764674"/>
                  </a:lnTo>
                  <a:lnTo>
                    <a:pt x="733865" y="1471220"/>
                  </a:lnTo>
                  <a:lnTo>
                    <a:pt x="0" y="706546"/>
                  </a:lnTo>
                  <a:close/>
                </a:path>
              </a:pathLst>
            </a:custGeom>
            <a:solidFill>
              <a:srgbClr val="FF0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p:cNvSpPr txBox="1"/>
          <p:nvPr/>
        </p:nvSpPr>
        <p:spPr>
          <a:xfrm>
            <a:off x="8332302" y="2446894"/>
            <a:ext cx="1483360" cy="1568450"/>
          </a:xfrm>
          <a:prstGeom prst="rect">
            <a:avLst/>
          </a:prstGeom>
          <a:noFill/>
          <a:effectLst/>
        </p:spPr>
        <p:txBody>
          <a:bodyPr wrap="none" rtlCol="0">
            <a:spAutoFit/>
          </a:bodyPr>
          <a:lstStyle/>
          <a:p>
            <a:r>
              <a:rPr lang="en-US" altLang="zh-CN" sz="3200" b="1" dirty="0" smtClean="0">
                <a:solidFill>
                  <a:schemeClr val="bg1"/>
                </a:solidFill>
              </a:rPr>
              <a:t>  </a:t>
            </a:r>
            <a:r>
              <a:rPr lang="en-US" altLang="zh-CN" sz="9600" b="1" dirty="0" smtClean="0">
                <a:solidFill>
                  <a:schemeClr val="tx1">
                    <a:lumMod val="85000"/>
                    <a:lumOff val="15000"/>
                  </a:schemeClr>
                </a:solidFill>
                <a:effectLst>
                  <a:reflection blurRad="6350" stA="30000" endPos="40000" dir="5400000" sy="-100000" algn="bl" rotWithShape="0"/>
                </a:effectLst>
                <a:latin typeface="Impact" panose="020B0806030902050204" pitchFamily="34" charset="0"/>
                <a:ea typeface="方正姚体" panose="02010601030101010101" pitchFamily="2" charset="-122"/>
              </a:rPr>
              <a:t>1</a:t>
            </a:r>
            <a:r>
              <a:rPr lang="zh-CN" altLang="en-US" sz="4800" b="1" dirty="0" smtClean="0">
                <a:solidFill>
                  <a:schemeClr val="tx1">
                    <a:lumMod val="85000"/>
                    <a:lumOff val="15000"/>
                  </a:schemeClr>
                </a:solidFill>
                <a:effectLst>
                  <a:reflection blurRad="6350" stA="30000" endPos="40000" dir="5400000" sy="-100000" algn="bl" rotWithShape="0"/>
                </a:effectLst>
                <a:latin typeface="微软雅黑" panose="020B0503020204020204" charset="-122"/>
                <a:ea typeface="微软雅黑" panose="020B0503020204020204" charset="-122"/>
              </a:rPr>
              <a:t>年</a:t>
            </a:r>
            <a:endParaRPr lang="en-US" altLang="zh-CN" sz="4800" b="1" dirty="0" smtClean="0">
              <a:solidFill>
                <a:schemeClr val="tx1">
                  <a:lumMod val="85000"/>
                  <a:lumOff val="15000"/>
                </a:schemeClr>
              </a:solidFill>
              <a:effectLst>
                <a:reflection blurRad="6350" stA="30000" endPos="40000" dir="5400000" sy="-100000" algn="bl" rotWithShape="0"/>
              </a:effectLst>
              <a:latin typeface="微软雅黑" panose="020B0503020204020204" charset="-122"/>
              <a:ea typeface="微软雅黑" panose="020B0503020204020204" charset="-122"/>
            </a:endParaRPr>
          </a:p>
        </p:txBody>
      </p:sp>
      <p:sp>
        <p:nvSpPr>
          <p:cNvPr id="23" name="Text Box 12"/>
          <p:cNvSpPr>
            <a:spLocks noChangeArrowheads="1"/>
          </p:cNvSpPr>
          <p:nvPr/>
        </p:nvSpPr>
        <p:spPr bwMode="auto">
          <a:xfrm>
            <a:off x="6988331" y="4613554"/>
            <a:ext cx="162941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eaLnBrk="0" hangingPunct="0"/>
            <a:r>
              <a:rPr lang="en-US" sz="2000" dirty="0">
                <a:solidFill>
                  <a:schemeClr val="bg1"/>
                </a:solidFill>
                <a:latin typeface="Impact" panose="020B0806030902050204" pitchFamily="34" charset="0"/>
                <a:ea typeface="微软雅黑" panose="020B0503020204020204" charset="-122"/>
                <a:cs typeface="微软雅黑" panose="020B0503020204020204" charset="-122"/>
                <a:sym typeface="宋体" panose="02010600030101010101" pitchFamily="2" charset="-122"/>
              </a:rPr>
              <a:t>2017</a:t>
            </a:r>
            <a:r>
              <a:rPr lang="zh-CN" altLang="en-US" sz="2000" dirty="0">
                <a:solidFill>
                  <a:schemeClr val="bg1"/>
                </a:solidFill>
                <a:latin typeface="Impact" panose="020B0806030902050204" pitchFamily="34" charset="0"/>
                <a:ea typeface="微软雅黑" panose="020B0503020204020204" charset="-122"/>
                <a:cs typeface="微软雅黑" panose="020B0503020204020204" charset="-122"/>
                <a:sym typeface="宋体" panose="02010600030101010101" pitchFamily="2" charset="-122"/>
              </a:rPr>
              <a:t>年</a:t>
            </a:r>
            <a:r>
              <a:rPr lang="en-US" altLang="zh-CN" sz="2000" dirty="0">
                <a:solidFill>
                  <a:schemeClr val="bg1"/>
                </a:solidFill>
                <a:latin typeface="Impact" panose="020B0806030902050204" pitchFamily="34" charset="0"/>
                <a:ea typeface="微软雅黑" panose="020B0503020204020204" charset="-122"/>
                <a:cs typeface="微软雅黑" panose="020B0503020204020204" charset="-122"/>
                <a:sym typeface="宋体" panose="02010600030101010101" pitchFamily="2" charset="-122"/>
              </a:rPr>
              <a:t>---</a:t>
            </a:r>
            <a:r>
              <a:rPr lang="zh-CN" altLang="en-US" sz="2000" dirty="0">
                <a:solidFill>
                  <a:schemeClr val="bg1"/>
                </a:solidFill>
                <a:latin typeface="Impact" panose="020B0806030902050204" pitchFamily="34" charset="0"/>
                <a:ea typeface="微软雅黑" panose="020B0503020204020204" charset="-122"/>
                <a:cs typeface="微软雅黑" panose="020B0503020204020204" charset="-122"/>
                <a:sym typeface="宋体" panose="02010600030101010101" pitchFamily="2" charset="-122"/>
              </a:rPr>
              <a:t>至今</a:t>
            </a:r>
            <a:endParaRPr lang="zh-CN" altLang="en-US" sz="2000" dirty="0">
              <a:solidFill>
                <a:schemeClr val="bg1"/>
              </a:solidFill>
              <a:latin typeface="Impact" panose="020B0806030902050204" pitchFamily="34" charset="0"/>
              <a:ea typeface="微软雅黑" panose="020B0503020204020204" charset="-122"/>
              <a:cs typeface="微软雅黑" panose="020B0503020204020204" charset="-122"/>
              <a:sym typeface="宋体" panose="02010600030101010101" pitchFamily="2" charset="-122"/>
            </a:endParaRPr>
          </a:p>
        </p:txBody>
      </p:sp>
      <p:sp>
        <p:nvSpPr>
          <p:cNvPr id="26" name="Rectangle 25"/>
          <p:cNvSpPr>
            <a:spLocks noChangeArrowheads="1"/>
          </p:cNvSpPr>
          <p:nvPr/>
        </p:nvSpPr>
        <p:spPr bwMode="auto">
          <a:xfrm>
            <a:off x="9685319" y="4632388"/>
            <a:ext cx="1811871" cy="430903"/>
          </a:xfrm>
          <a:prstGeom prst="rect">
            <a:avLst/>
          </a:prstGeom>
          <a:noFill/>
          <a:ln>
            <a:noFill/>
          </a:ln>
        </p:spPr>
        <p:txBody>
          <a:bodyPr wrap="none" anchor="ctr"/>
          <a:lstStyle/>
          <a:p>
            <a:pPr algn="ctr" eaLnBrk="0" hangingPunct="0"/>
            <a:r>
              <a:rPr lang="zh-CN" altLang="en-US" sz="2000" b="1" dirty="0">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rPr>
              <a:t>初创阶段</a:t>
            </a:r>
            <a:endParaRPr lang="en-US" sz="2000" b="1" dirty="0">
              <a:solidFill>
                <a:schemeClr val="bg1"/>
              </a:solidFill>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27" name="Rectangle 26"/>
          <p:cNvSpPr>
            <a:spLocks noChangeArrowheads="1"/>
          </p:cNvSpPr>
          <p:nvPr/>
        </p:nvSpPr>
        <p:spPr bwMode="auto">
          <a:xfrm>
            <a:off x="8707144" y="5440149"/>
            <a:ext cx="1975075" cy="425562"/>
          </a:xfrm>
          <a:prstGeom prst="rect">
            <a:avLst/>
          </a:prstGeom>
          <a:noFill/>
          <a:ln>
            <a:noFill/>
          </a:ln>
        </p:spPr>
        <p:txBody>
          <a:bodyPr wrap="none" anchor="ctr"/>
          <a:lstStyle/>
          <a:p>
            <a:pPr algn="ctr" eaLnBrk="0" hangingPunct="0"/>
            <a:endParaRPr lang="en-US" sz="2000" b="1" dirty="0">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30" name="Rectangle 28"/>
          <p:cNvSpPr>
            <a:spLocks noChangeArrowheads="1"/>
          </p:cNvSpPr>
          <p:nvPr/>
        </p:nvSpPr>
        <p:spPr bwMode="auto">
          <a:xfrm>
            <a:off x="7682109" y="6289596"/>
            <a:ext cx="2135159" cy="421926"/>
          </a:xfrm>
          <a:prstGeom prst="rect">
            <a:avLst/>
          </a:prstGeom>
          <a:noFill/>
          <a:ln>
            <a:noFill/>
          </a:ln>
        </p:spPr>
        <p:txBody>
          <a:bodyPr wrap="none" anchor="ctr"/>
          <a:lstStyle/>
          <a:p>
            <a:pPr algn="ctr" eaLnBrk="0" hangingPunct="0"/>
            <a:endParaRPr lang="en-US" sz="2000" b="1" dirty="0">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31" name="文本框 30"/>
          <p:cNvSpPr txBox="1"/>
          <p:nvPr/>
        </p:nvSpPr>
        <p:spPr>
          <a:xfrm>
            <a:off x="1979295" y="2722245"/>
            <a:ext cx="2277110" cy="2183765"/>
          </a:xfrm>
          <a:prstGeom prst="rect">
            <a:avLst/>
          </a:prstGeom>
          <a:noFill/>
          <a:effectLst/>
        </p:spPr>
        <p:txBody>
          <a:bodyPr wrap="square" rtlCol="0">
            <a:spAutoFit/>
          </a:bodyPr>
          <a:lstStyle/>
          <a:p>
            <a:r>
              <a:rPr lang="zh-CN" altLang="en-US" sz="4000" dirty="0">
                <a:solidFill>
                  <a:schemeClr val="tx1"/>
                </a:solidFill>
                <a:effectLst>
                  <a:outerShdw blurRad="38100" dist="19050" dir="2700000" algn="tl" rotWithShape="0">
                    <a:schemeClr val="dk1">
                      <a:alpha val="40000"/>
                    </a:schemeClr>
                  </a:outerShdw>
                </a:effectLst>
                <a:latin typeface="华文行楷" panose="02010800040101010101" charset="-122"/>
                <a:ea typeface="华文行楷" panose="02010800040101010101" charset="-122"/>
              </a:rPr>
              <a:t>梦起航</a:t>
            </a:r>
            <a:endParaRPr lang="zh-CN" altLang="en-US" sz="4000" dirty="0">
              <a:solidFill>
                <a:schemeClr val="tx1"/>
              </a:solidFill>
              <a:effectLst>
                <a:outerShdw blurRad="38100" dist="19050" dir="2700000" algn="tl" rotWithShape="0">
                  <a:schemeClr val="dk1">
                    <a:alpha val="40000"/>
                  </a:schemeClr>
                </a:outerShdw>
              </a:effectLst>
              <a:latin typeface="华文行楷" panose="02010800040101010101" charset="-122"/>
              <a:ea typeface="华文行楷" panose="02010800040101010101" charset="-122"/>
            </a:endParaRPr>
          </a:p>
          <a:p>
            <a:endParaRPr lang="en-US" altLang="zh-CN" sz="1200" dirty="0">
              <a:solidFill>
                <a:schemeClr val="bg1"/>
              </a:solidFill>
              <a:latin typeface="微软雅黑" panose="020B0503020204020204" charset="-122"/>
              <a:ea typeface="微软雅黑" panose="020B0503020204020204" charset="-122"/>
            </a:endParaRPr>
          </a:p>
          <a:p>
            <a:endParaRPr lang="en-US" altLang="zh-CN" sz="1200" dirty="0">
              <a:latin typeface="微软雅黑" panose="020B0503020204020204" charset="-122"/>
              <a:ea typeface="微软雅黑" panose="020B0503020204020204" charset="-122"/>
            </a:endParaRPr>
          </a:p>
          <a:p>
            <a:endParaRPr lang="en-US" altLang="zh-CN" sz="1200" dirty="0">
              <a:latin typeface="微软雅黑" panose="020B0503020204020204" charset="-122"/>
              <a:ea typeface="微软雅黑" panose="020B0503020204020204" charset="-122"/>
            </a:endParaRPr>
          </a:p>
          <a:p>
            <a:endParaRPr lang="en-US" altLang="zh-CN" sz="1200" dirty="0">
              <a:latin typeface="微软雅黑" panose="020B0503020204020204" charset="-122"/>
              <a:ea typeface="微软雅黑" panose="020B0503020204020204" charset="-122"/>
            </a:endParaRPr>
          </a:p>
          <a:p>
            <a:endParaRPr lang="en-US" altLang="zh-CN" sz="1200" dirty="0">
              <a:latin typeface="微软雅黑" panose="020B0503020204020204" charset="-122"/>
              <a:ea typeface="微软雅黑" panose="020B0503020204020204" charset="-122"/>
            </a:endParaRPr>
          </a:p>
          <a:p>
            <a:endParaRPr lang="en-US" altLang="zh-CN" dirty="0" smtClean="0">
              <a:solidFill>
                <a:schemeClr val="tx1">
                  <a:lumMod val="75000"/>
                  <a:lumOff val="25000"/>
                </a:schemeClr>
              </a:solidFill>
            </a:endParaRPr>
          </a:p>
          <a:p>
            <a:endParaRPr lang="en-US" altLang="zh-CN" dirty="0" smtClean="0">
              <a:solidFill>
                <a:schemeClr val="tx1">
                  <a:lumMod val="75000"/>
                  <a:lumOff val="25000"/>
                </a:schemeClr>
              </a:solidFill>
              <a:latin typeface="微软雅黑" panose="020B0503020204020204" charset="-122"/>
              <a:ea typeface="微软雅黑" panose="020B0503020204020204" charset="-122"/>
            </a:endParaRPr>
          </a:p>
        </p:txBody>
      </p:sp>
      <p:pic>
        <p:nvPicPr>
          <p:cNvPr id="33" name="图片 32"/>
          <p:cNvPicPr>
            <a:picLocks noChangeAspect="1"/>
          </p:cNvPicPr>
          <p:nvPr/>
        </p:nvPicPr>
        <p:blipFill>
          <a:blip r:embed="rId2" cstate="screen">
            <a:extLst>
              <a:ext uri="{28A0092B-C50C-407E-A947-70E740481C1C}">
                <a14:useLocalDpi xmlns:a14="http://schemas.microsoft.com/office/drawing/2010/main" val="0"/>
              </a:ext>
            </a:extLst>
          </a:blip>
          <a:srcRect/>
          <a:stretch>
            <a:fillRect/>
          </a:stretch>
        </p:blipFill>
        <p:spPr bwMode="auto">
          <a:xfrm flipV="1">
            <a:off x="6636385" y="2581275"/>
            <a:ext cx="5435600" cy="282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3"/>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1+#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500"/>
                                        <p:tgtEl>
                                          <p:spTgt spid="30"/>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fade">
                                      <p:cBhvr>
                                        <p:cTn id="20" dur="500"/>
                                        <p:tgtEl>
                                          <p:spTgt spid="23"/>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500"/>
                                        <p:tgtEl>
                                          <p:spTgt spid="26"/>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childTnLst>
                          </p:cTn>
                        </p:par>
                        <p:par>
                          <p:cTn id="29" fill="hold">
                            <p:stCondLst>
                              <p:cond delay="3000"/>
                            </p:stCondLst>
                            <p:childTnLst>
                              <p:par>
                                <p:cTn id="30" presetID="22" presetClass="entr" presetSubtype="4" fill="hold"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00"/>
                                        <p:tgtEl>
                                          <p:spTgt spid="7"/>
                                        </p:tgtEl>
                                      </p:cBhvr>
                                    </p:animEffect>
                                  </p:childTnLst>
                                </p:cTn>
                              </p:par>
                            </p:childTnLst>
                          </p:cTn>
                        </p:par>
                        <p:par>
                          <p:cTn id="33" fill="hold">
                            <p:stCondLst>
                              <p:cond delay="3500"/>
                            </p:stCondLst>
                            <p:childTnLst>
                              <p:par>
                                <p:cTn id="34" presetID="2" presetClass="entr" presetSubtype="1" fill="hold" grpId="0" nodeType="afterEffect">
                                  <p:stCondLst>
                                    <p:cond delay="0"/>
                                  </p:stCondLst>
                                  <p:childTnLst>
                                    <p:set>
                                      <p:cBhvr>
                                        <p:cTn id="35" dur="1" fill="hold">
                                          <p:stCondLst>
                                            <p:cond delay="0"/>
                                          </p:stCondLst>
                                        </p:cTn>
                                        <p:tgtEl>
                                          <p:spTgt spid="22"/>
                                        </p:tgtEl>
                                        <p:attrNameLst>
                                          <p:attrName>style.visibility</p:attrName>
                                        </p:attrNameLst>
                                      </p:cBhvr>
                                      <p:to>
                                        <p:strVal val="visible"/>
                                      </p:to>
                                    </p:set>
                                    <p:anim calcmode="lin" valueType="num">
                                      <p:cBhvr additive="base">
                                        <p:cTn id="36" dur="500" fill="hold"/>
                                        <p:tgtEl>
                                          <p:spTgt spid="22"/>
                                        </p:tgtEl>
                                        <p:attrNameLst>
                                          <p:attrName>ppt_x</p:attrName>
                                        </p:attrNameLst>
                                      </p:cBhvr>
                                      <p:tavLst>
                                        <p:tav tm="0">
                                          <p:val>
                                            <p:strVal val="#ppt_x"/>
                                          </p:val>
                                        </p:tav>
                                        <p:tav tm="100000">
                                          <p:val>
                                            <p:strVal val="#ppt_x"/>
                                          </p:val>
                                        </p:tav>
                                      </p:tavLst>
                                    </p:anim>
                                    <p:anim calcmode="lin" valueType="num">
                                      <p:cBhvr additive="base">
                                        <p:cTn id="37" dur="500" fill="hold"/>
                                        <p:tgtEl>
                                          <p:spTgt spid="22"/>
                                        </p:tgtEl>
                                        <p:attrNameLst>
                                          <p:attrName>ppt_y</p:attrName>
                                        </p:attrNameLst>
                                      </p:cBhvr>
                                      <p:tavLst>
                                        <p:tav tm="0">
                                          <p:val>
                                            <p:strVal val="0-#ppt_h/2"/>
                                          </p:val>
                                        </p:tav>
                                        <p:tav tm="100000">
                                          <p:val>
                                            <p:strVal val="#ppt_y"/>
                                          </p:val>
                                        </p:tav>
                                      </p:tavLst>
                                    </p:anim>
                                  </p:childTnLst>
                                </p:cTn>
                              </p:par>
                            </p:childTnLst>
                          </p:cTn>
                        </p:par>
                        <p:par>
                          <p:cTn id="38" fill="hold">
                            <p:stCondLst>
                              <p:cond delay="4000"/>
                            </p:stCondLst>
                            <p:childTnLst>
                              <p:par>
                                <p:cTn id="39" presetID="53" presetClass="entr" presetSubtype="16" fill="hold" nodeType="afterEffect">
                                  <p:stCondLst>
                                    <p:cond delay="0"/>
                                  </p:stCondLst>
                                  <p:childTnLst>
                                    <p:set>
                                      <p:cBhvr>
                                        <p:cTn id="40" dur="1" fill="hold">
                                          <p:stCondLst>
                                            <p:cond delay="0"/>
                                          </p:stCondLst>
                                        </p:cTn>
                                        <p:tgtEl>
                                          <p:spTgt spid="33"/>
                                        </p:tgtEl>
                                        <p:attrNameLst>
                                          <p:attrName>style.visibility</p:attrName>
                                        </p:attrNameLst>
                                      </p:cBhvr>
                                      <p:to>
                                        <p:strVal val="visible"/>
                                      </p:to>
                                    </p:set>
                                    <p:anim calcmode="lin" valueType="num">
                                      <p:cBhvr>
                                        <p:cTn id="41" dur="250" fill="hold"/>
                                        <p:tgtEl>
                                          <p:spTgt spid="33"/>
                                        </p:tgtEl>
                                        <p:attrNameLst>
                                          <p:attrName>ppt_w</p:attrName>
                                        </p:attrNameLst>
                                      </p:cBhvr>
                                      <p:tavLst>
                                        <p:tav tm="0">
                                          <p:val>
                                            <p:fltVal val="0"/>
                                          </p:val>
                                        </p:tav>
                                        <p:tav tm="100000">
                                          <p:val>
                                            <p:strVal val="#ppt_w"/>
                                          </p:val>
                                        </p:tav>
                                      </p:tavLst>
                                    </p:anim>
                                    <p:anim calcmode="lin" valueType="num">
                                      <p:cBhvr>
                                        <p:cTn id="42" dur="250" fill="hold"/>
                                        <p:tgtEl>
                                          <p:spTgt spid="33"/>
                                        </p:tgtEl>
                                        <p:attrNameLst>
                                          <p:attrName>ppt_h</p:attrName>
                                        </p:attrNameLst>
                                      </p:cBhvr>
                                      <p:tavLst>
                                        <p:tav tm="0">
                                          <p:val>
                                            <p:fltVal val="0"/>
                                          </p:val>
                                        </p:tav>
                                        <p:tav tm="100000">
                                          <p:val>
                                            <p:strVal val="#ppt_h"/>
                                          </p:val>
                                        </p:tav>
                                      </p:tavLst>
                                    </p:anim>
                                    <p:animEffect transition="in" filter="fade">
                                      <p:cBhvr>
                                        <p:cTn id="43" dur="250"/>
                                        <p:tgtEl>
                                          <p:spTgt spid="33"/>
                                        </p:tgtEl>
                                      </p:cBhvr>
                                    </p:animEffect>
                                  </p:childTnLst>
                                </p:cTn>
                              </p:par>
                              <p:par>
                                <p:cTn id="44" presetID="6" presetClass="emph" presetSubtype="0" fill="hold" nodeType="withEffect">
                                  <p:stCondLst>
                                    <p:cond delay="0"/>
                                  </p:stCondLst>
                                  <p:childTnLst>
                                    <p:animScale>
                                      <p:cBhvr>
                                        <p:cTn id="45" dur="1000" fill="hold"/>
                                        <p:tgtEl>
                                          <p:spTgt spid="33"/>
                                        </p:tgtEl>
                                      </p:cBhvr>
                                      <p:by x="800000" y="800000"/>
                                    </p:animScale>
                                  </p:childTnLst>
                                </p:cTn>
                              </p:par>
                            </p:childTnLst>
                          </p:cTn>
                        </p:par>
                        <p:par>
                          <p:cTn id="46" fill="hold">
                            <p:stCondLst>
                              <p:cond delay="4500"/>
                            </p:stCondLst>
                            <p:childTnLst>
                              <p:par>
                                <p:cTn id="47" presetID="10" presetClass="exit" presetSubtype="0" fill="hold" nodeType="afterEffect">
                                  <p:stCondLst>
                                    <p:cond delay="0"/>
                                  </p:stCondLst>
                                  <p:childTnLst>
                                    <p:animEffect transition="out" filter="fade">
                                      <p:cBhvr>
                                        <p:cTn id="48" dur="500"/>
                                        <p:tgtEl>
                                          <p:spTgt spid="33"/>
                                        </p:tgtEl>
                                      </p:cBhvr>
                                    </p:animEffect>
                                    <p:set>
                                      <p:cBhvr>
                                        <p:cTn id="49"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23" grpId="0"/>
      <p:bldP spid="26" grpId="0"/>
      <p:bldP spid="27" grpId="0"/>
      <p:bldP spid="30" grpId="0"/>
      <p:bldP spid="31"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a:sym typeface="+mn-ea"/>
              </a:rPr>
              <a:t>写在前面</a:t>
            </a:r>
            <a:endParaRPr lang="zh-CN" altLang="en-US" dirty="0"/>
          </a:p>
        </p:txBody>
      </p:sp>
      <p:sp>
        <p:nvSpPr>
          <p:cNvPr id="6" name="内容占位符 5"/>
          <p:cNvSpPr>
            <a:spLocks noGrp="1"/>
          </p:cNvSpPr>
          <p:nvPr>
            <p:ph idx="1"/>
          </p:nvPr>
        </p:nvSpPr>
        <p:spPr/>
        <p:txBody>
          <a:bodyPr/>
          <a:lstStyle/>
          <a:p>
            <a:endParaRPr lang="en-US" altLang="zh-CN" dirty="0"/>
          </a:p>
        </p:txBody>
      </p:sp>
    </p:spTree>
    <p:custDataLst>
      <p:tags r:id="rId1"/>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1" y="-1066213"/>
            <a:ext cx="6246055" cy="4436175"/>
          </a:xfrm>
          <a:prstGeom prst="rect">
            <a:avLst/>
          </a:prstGeom>
        </p:spPr>
      </p:pic>
      <p:sp>
        <p:nvSpPr>
          <p:cNvPr id="5" name="标题 4"/>
          <p:cNvSpPr>
            <a:spLocks noGrp="1"/>
          </p:cNvSpPr>
          <p:nvPr>
            <p:ph type="title" idx="4294967295"/>
          </p:nvPr>
        </p:nvSpPr>
        <p:spPr>
          <a:xfrm>
            <a:off x="434889" y="536083"/>
            <a:ext cx="3932238" cy="1462087"/>
          </a:xfrm>
        </p:spPr>
        <p:txBody>
          <a:bodyPr>
            <a:normAutofit/>
          </a:bodyPr>
          <a:lstStyle/>
          <a:p>
            <a:r>
              <a:rPr lang="zh-CN" altLang="en-US" sz="4000" dirty="0">
                <a:solidFill>
                  <a:schemeClr val="bg1"/>
                </a:solidFill>
              </a:rPr>
              <a:t>写在前面</a:t>
            </a:r>
            <a:endParaRPr lang="zh-CN" altLang="en-US" sz="4000" dirty="0">
              <a:solidFill>
                <a:schemeClr val="bg1"/>
              </a:solidFill>
            </a:endParaRPr>
          </a:p>
        </p:txBody>
      </p:sp>
      <p:pic>
        <p:nvPicPr>
          <p:cNvPr id="14" name="图片占位符 13"/>
          <p:cNvPicPr>
            <a:picLocks noGrp="1" noChangeAspect="1"/>
          </p:cNvPicPr>
          <p:nvPr>
            <p:ph type="pic" idx="4294967295"/>
          </p:nvPr>
        </p:nvPicPr>
        <p:blipFill>
          <a:blip r:embed="rId2" cstate="print">
            <a:extLst>
              <a:ext uri="{28A0092B-C50C-407E-A947-70E740481C1C}">
                <a14:useLocalDpi xmlns:a14="http://schemas.microsoft.com/office/drawing/2010/main" val="0"/>
              </a:ext>
            </a:extLst>
          </a:blip>
          <a:srcRect/>
          <a:stretch>
            <a:fillRect/>
          </a:stretch>
        </p:blipFill>
        <p:spPr>
          <a:xfrm>
            <a:off x="6420436" y="1087821"/>
            <a:ext cx="5466763" cy="5411787"/>
          </a:xfrm>
        </p:spPr>
      </p:pic>
      <p:sp>
        <p:nvSpPr>
          <p:cNvPr id="7" name="文本占位符 6"/>
          <p:cNvSpPr>
            <a:spLocks noGrp="1"/>
          </p:cNvSpPr>
          <p:nvPr>
            <p:ph type="body" sz="half" idx="4294967295"/>
          </p:nvPr>
        </p:nvSpPr>
        <p:spPr>
          <a:xfrm>
            <a:off x="1156907" y="2688020"/>
            <a:ext cx="4565976" cy="3811588"/>
          </a:xfrm>
        </p:spPr>
        <p:txBody>
          <a:bodyPr anchor="ctr">
            <a:normAutofit lnSpcReduction="10000"/>
          </a:bodyPr>
          <a:lstStyle/>
          <a:p>
            <a:pPr marL="0" indent="0">
              <a:lnSpc>
                <a:spcPct val="120000"/>
              </a:lnSpc>
              <a:buNone/>
            </a:pPr>
            <a:r>
              <a:rPr lang="zh-CN" altLang="en-US" sz="2000" dirty="0">
                <a:solidFill>
                  <a:schemeClr val="tx1">
                    <a:lumMod val="85000"/>
                    <a:lumOff val="15000"/>
                  </a:schemeClr>
                </a:solidFill>
              </a:rPr>
              <a:t>单击此处添加您的编辑文字单击此处添加您的编辑文字单击此处添加您的编辑文字单击此处</a:t>
            </a:r>
            <a:endParaRPr lang="zh-CN" altLang="en-US" sz="2000" dirty="0">
              <a:solidFill>
                <a:schemeClr val="tx1">
                  <a:lumMod val="85000"/>
                  <a:lumOff val="15000"/>
                </a:schemeClr>
              </a:solidFill>
            </a:endParaRPr>
          </a:p>
          <a:p>
            <a:pPr marL="0" indent="0">
              <a:lnSpc>
                <a:spcPct val="120000"/>
              </a:lnSpc>
              <a:buNone/>
            </a:pPr>
            <a:endParaRPr lang="zh-CN" altLang="en-US" sz="2000" dirty="0">
              <a:solidFill>
                <a:schemeClr val="tx1">
                  <a:lumMod val="85000"/>
                  <a:lumOff val="15000"/>
                </a:schemeClr>
              </a:solidFill>
            </a:endParaRPr>
          </a:p>
          <a:p>
            <a:pPr marL="0" indent="0">
              <a:lnSpc>
                <a:spcPct val="120000"/>
              </a:lnSpc>
              <a:buNone/>
            </a:pPr>
            <a:r>
              <a:rPr lang="zh-CN" altLang="en-US" sz="2000" dirty="0">
                <a:solidFill>
                  <a:schemeClr val="tx1">
                    <a:lumMod val="85000"/>
                    <a:lumOff val="15000"/>
                  </a:schemeClr>
                </a:solidFill>
              </a:rPr>
              <a:t>单击此处添加您的编辑文字</a:t>
            </a:r>
            <a:endParaRPr lang="zh-CN" altLang="en-US" sz="2000" dirty="0">
              <a:solidFill>
                <a:schemeClr val="tx1">
                  <a:lumMod val="85000"/>
                  <a:lumOff val="15000"/>
                </a:schemeClr>
              </a:solidFill>
            </a:endParaRPr>
          </a:p>
          <a:p>
            <a:pPr marL="0" indent="0">
              <a:lnSpc>
                <a:spcPct val="120000"/>
              </a:lnSpc>
              <a:buNone/>
            </a:pPr>
            <a:endParaRPr lang="zh-CN" altLang="en-US" sz="2000" dirty="0">
              <a:solidFill>
                <a:schemeClr val="tx1">
                  <a:lumMod val="85000"/>
                  <a:lumOff val="15000"/>
                </a:schemeClr>
              </a:solidFill>
            </a:endParaRPr>
          </a:p>
          <a:p>
            <a:pPr marL="0" indent="0">
              <a:lnSpc>
                <a:spcPct val="120000"/>
              </a:lnSpc>
              <a:buNone/>
            </a:pPr>
            <a:r>
              <a:rPr lang="zh-CN" altLang="en-US" sz="2000" dirty="0">
                <a:solidFill>
                  <a:schemeClr val="tx1">
                    <a:lumMod val="85000"/>
                    <a:lumOff val="15000"/>
                  </a:schemeClr>
                </a:solidFill>
              </a:rPr>
              <a:t>单击此处添加您的编辑文字单击此处添加您的编辑文字单击此处添加您的编辑文字</a:t>
            </a:r>
            <a:endParaRPr lang="zh-CN" altLang="en-US" sz="2000" dirty="0">
              <a:solidFill>
                <a:schemeClr val="tx1">
                  <a:lumMod val="85000"/>
                  <a:lumOff val="15000"/>
                </a:schemeClr>
              </a:solidFill>
            </a:endParaRPr>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1" y="1194765"/>
            <a:ext cx="6246055" cy="4436175"/>
          </a:xfrm>
          <a:prstGeom prst="rect">
            <a:avLst/>
          </a:prstGeom>
        </p:spPr>
      </p:pic>
      <p:sp>
        <p:nvSpPr>
          <p:cNvPr id="6" name="文本框 20"/>
          <p:cNvSpPr>
            <a:spLocks noChangeArrowheads="1"/>
          </p:cNvSpPr>
          <p:nvPr/>
        </p:nvSpPr>
        <p:spPr bwMode="auto">
          <a:xfrm>
            <a:off x="959341" y="3019458"/>
            <a:ext cx="2607945"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6600" b="1" dirty="0">
                <a:solidFill>
                  <a:srgbClr val="FFFFFF"/>
                </a:solidFill>
                <a:latin typeface="微软雅黑" panose="020B0503020204020204" charset="-122"/>
                <a:ea typeface="微软雅黑" panose="020B0503020204020204" charset="-122"/>
                <a:sym typeface="微软雅黑" panose="020B0503020204020204" charset="-122"/>
              </a:rPr>
              <a:t>目 </a:t>
            </a:r>
            <a:r>
              <a:rPr lang="zh-CN" altLang="en-US" sz="6600" b="1" dirty="0" smtClean="0">
                <a:solidFill>
                  <a:srgbClr val="FFFFFF"/>
                </a:solidFill>
                <a:latin typeface="微软雅黑" panose="020B0503020204020204" charset="-122"/>
                <a:ea typeface="微软雅黑" panose="020B0503020204020204" charset="-122"/>
                <a:sym typeface="微软雅黑" panose="020B0503020204020204" charset="-122"/>
              </a:rPr>
              <a:t>  录</a:t>
            </a:r>
            <a:endParaRPr lang="en-US" sz="6600" b="1" dirty="0">
              <a:solidFill>
                <a:srgbClr val="FFFFFF"/>
              </a:solidFill>
              <a:latin typeface="微软雅黑" panose="020B0503020204020204" charset="-122"/>
              <a:ea typeface="微软雅黑" panose="020B0503020204020204" charset="-122"/>
              <a:sym typeface="微软雅黑" panose="020B0503020204020204" charset="-122"/>
            </a:endParaRPr>
          </a:p>
        </p:txBody>
      </p:sp>
      <p:grpSp>
        <p:nvGrpSpPr>
          <p:cNvPr id="8" name="组合 7"/>
          <p:cNvGrpSpPr/>
          <p:nvPr/>
        </p:nvGrpSpPr>
        <p:grpSpPr>
          <a:xfrm>
            <a:off x="6781077" y="1179847"/>
            <a:ext cx="684290" cy="654310"/>
            <a:chOff x="6130971" y="1234452"/>
            <a:chExt cx="684290" cy="654310"/>
          </a:xfrm>
        </p:grpSpPr>
        <p:sp>
          <p:nvSpPr>
            <p:cNvPr id="9" name="圆角矩形 8"/>
            <p:cNvSpPr/>
            <p:nvPr/>
          </p:nvSpPr>
          <p:spPr>
            <a:xfrm>
              <a:off x="6175941" y="1249442"/>
              <a:ext cx="639320" cy="639320"/>
            </a:xfrm>
            <a:prstGeom prst="roundRect">
              <a:avLst/>
            </a:prstGeom>
            <a:solidFill>
              <a:srgbClr val="FF022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130971" y="1234452"/>
              <a:ext cx="582930" cy="645160"/>
            </a:xfrm>
            <a:prstGeom prst="rect">
              <a:avLst/>
            </a:prstGeom>
            <a:noFill/>
            <a:effectLst/>
          </p:spPr>
          <p:txBody>
            <a:bodyPr wrap="none" rtlCol="0">
              <a:spAutoFit/>
            </a:bodyPr>
            <a:lstStyle/>
            <a:p>
              <a:r>
                <a:rPr lang="en-US" altLang="zh-CN" sz="3200" b="1" dirty="0" smtClean="0"/>
                <a:t>  </a:t>
              </a:r>
              <a:r>
                <a:rPr lang="en-US" altLang="zh-CN" sz="3600" dirty="0" smtClean="0">
                  <a:solidFill>
                    <a:schemeClr val="bg1"/>
                  </a:solidFill>
                  <a:latin typeface="Impact" panose="020B0806030902050204" pitchFamily="34" charset="0"/>
                </a:rPr>
                <a:t>1</a:t>
              </a:r>
              <a:endParaRPr lang="en-US" altLang="zh-CN" sz="2800" dirty="0" smtClean="0">
                <a:solidFill>
                  <a:schemeClr val="bg1"/>
                </a:solidFill>
                <a:latin typeface="Impact" panose="020B0806030902050204" pitchFamily="34" charset="0"/>
              </a:endParaRPr>
            </a:p>
          </p:txBody>
        </p:sp>
      </p:grpSp>
      <p:grpSp>
        <p:nvGrpSpPr>
          <p:cNvPr id="11" name="组合 10"/>
          <p:cNvGrpSpPr/>
          <p:nvPr/>
        </p:nvGrpSpPr>
        <p:grpSpPr>
          <a:xfrm>
            <a:off x="6766087" y="2126221"/>
            <a:ext cx="699280" cy="654310"/>
            <a:chOff x="6115981" y="2180826"/>
            <a:chExt cx="699280" cy="654310"/>
          </a:xfrm>
        </p:grpSpPr>
        <p:sp>
          <p:nvSpPr>
            <p:cNvPr id="12" name="圆角矩形 11"/>
            <p:cNvSpPr/>
            <p:nvPr/>
          </p:nvSpPr>
          <p:spPr>
            <a:xfrm>
              <a:off x="6175941" y="2195816"/>
              <a:ext cx="639320" cy="639320"/>
            </a:xfrm>
            <a:prstGeom prst="roundRect">
              <a:avLst/>
            </a:prstGeom>
            <a:solidFill>
              <a:srgbClr val="FC032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6115981" y="2180826"/>
              <a:ext cx="638175" cy="645160"/>
            </a:xfrm>
            <a:prstGeom prst="rect">
              <a:avLst/>
            </a:prstGeom>
            <a:noFill/>
            <a:effectLst/>
          </p:spPr>
          <p:txBody>
            <a:bodyPr wrap="none" rtlCol="0">
              <a:spAutoFit/>
            </a:bodyPr>
            <a:lstStyle/>
            <a:p>
              <a:r>
                <a:rPr lang="en-US" altLang="zh-CN" sz="3200" b="1" dirty="0" smtClean="0"/>
                <a:t>  </a:t>
              </a:r>
              <a:r>
                <a:rPr lang="en-US" altLang="zh-CN" sz="3600" dirty="0" smtClean="0">
                  <a:solidFill>
                    <a:schemeClr val="bg1"/>
                  </a:solidFill>
                  <a:latin typeface="Impact" panose="020B0806030902050204" pitchFamily="34" charset="0"/>
                </a:rPr>
                <a:t>2</a:t>
              </a:r>
              <a:endParaRPr lang="en-US" altLang="zh-CN" sz="2800" dirty="0" smtClean="0">
                <a:solidFill>
                  <a:schemeClr val="bg1"/>
                </a:solidFill>
                <a:latin typeface="Impact" panose="020B0806030902050204" pitchFamily="34" charset="0"/>
              </a:endParaRPr>
            </a:p>
          </p:txBody>
        </p:sp>
      </p:grpSp>
      <p:grpSp>
        <p:nvGrpSpPr>
          <p:cNvPr id="14" name="组合 13"/>
          <p:cNvGrpSpPr/>
          <p:nvPr/>
        </p:nvGrpSpPr>
        <p:grpSpPr>
          <a:xfrm>
            <a:off x="6766087" y="3092887"/>
            <a:ext cx="699280" cy="654310"/>
            <a:chOff x="6115981" y="3147492"/>
            <a:chExt cx="699280" cy="654310"/>
          </a:xfrm>
        </p:grpSpPr>
        <p:sp>
          <p:nvSpPr>
            <p:cNvPr id="15" name="圆角矩形 14"/>
            <p:cNvSpPr/>
            <p:nvPr/>
          </p:nvSpPr>
          <p:spPr>
            <a:xfrm>
              <a:off x="6175941" y="3162482"/>
              <a:ext cx="639320" cy="639320"/>
            </a:xfrm>
            <a:prstGeom prst="roundRect">
              <a:avLst/>
            </a:prstGeom>
            <a:solidFill>
              <a:srgbClr val="FC022E"/>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6115981" y="3147492"/>
              <a:ext cx="651510" cy="645160"/>
            </a:xfrm>
            <a:prstGeom prst="rect">
              <a:avLst/>
            </a:prstGeom>
            <a:noFill/>
            <a:effectLst/>
          </p:spPr>
          <p:txBody>
            <a:bodyPr wrap="none" rtlCol="0">
              <a:spAutoFit/>
            </a:bodyPr>
            <a:lstStyle/>
            <a:p>
              <a:r>
                <a:rPr lang="en-US" altLang="zh-CN" sz="3200" b="1" dirty="0" smtClean="0"/>
                <a:t>  </a:t>
              </a:r>
              <a:r>
                <a:rPr lang="en-US" altLang="zh-CN" sz="3600" dirty="0">
                  <a:solidFill>
                    <a:schemeClr val="bg1"/>
                  </a:solidFill>
                  <a:latin typeface="Impact" panose="020B0806030902050204" pitchFamily="34" charset="0"/>
                </a:rPr>
                <a:t>3</a:t>
              </a:r>
              <a:endParaRPr lang="en-US" altLang="zh-CN" sz="2800" dirty="0" smtClean="0">
                <a:solidFill>
                  <a:schemeClr val="bg1"/>
                </a:solidFill>
                <a:latin typeface="Impact" panose="020B0806030902050204" pitchFamily="34" charset="0"/>
              </a:endParaRPr>
            </a:p>
          </p:txBody>
        </p:sp>
      </p:grpSp>
      <p:grpSp>
        <p:nvGrpSpPr>
          <p:cNvPr id="17" name="组合 16"/>
          <p:cNvGrpSpPr/>
          <p:nvPr/>
        </p:nvGrpSpPr>
        <p:grpSpPr>
          <a:xfrm>
            <a:off x="6766087" y="4072350"/>
            <a:ext cx="699280" cy="654310"/>
            <a:chOff x="6115981" y="4126955"/>
            <a:chExt cx="699280" cy="654310"/>
          </a:xfrm>
        </p:grpSpPr>
        <p:sp>
          <p:nvSpPr>
            <p:cNvPr id="18" name="圆角矩形 17"/>
            <p:cNvSpPr/>
            <p:nvPr/>
          </p:nvSpPr>
          <p:spPr>
            <a:xfrm>
              <a:off x="6175941" y="4141945"/>
              <a:ext cx="639320" cy="639320"/>
            </a:xfrm>
            <a:prstGeom prst="roundRect">
              <a:avLst/>
            </a:prstGeom>
            <a:solidFill>
              <a:srgbClr val="FE002B"/>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6115981" y="4126955"/>
              <a:ext cx="637540" cy="645160"/>
            </a:xfrm>
            <a:prstGeom prst="rect">
              <a:avLst/>
            </a:prstGeom>
            <a:noFill/>
            <a:effectLst/>
          </p:spPr>
          <p:txBody>
            <a:bodyPr wrap="none" rtlCol="0">
              <a:spAutoFit/>
            </a:bodyPr>
            <a:lstStyle/>
            <a:p>
              <a:r>
                <a:rPr lang="en-US" altLang="zh-CN" sz="3200" b="1" dirty="0" smtClean="0"/>
                <a:t>  </a:t>
              </a:r>
              <a:r>
                <a:rPr lang="en-US" altLang="zh-CN" sz="3600" dirty="0" smtClean="0">
                  <a:solidFill>
                    <a:schemeClr val="bg1"/>
                  </a:solidFill>
                  <a:latin typeface="Impact" panose="020B0806030902050204" pitchFamily="34" charset="0"/>
                </a:rPr>
                <a:t>4</a:t>
              </a:r>
              <a:endParaRPr lang="en-US" altLang="zh-CN" sz="2800" dirty="0" smtClean="0">
                <a:solidFill>
                  <a:schemeClr val="bg1"/>
                </a:solidFill>
                <a:latin typeface="Impact" panose="020B0806030902050204" pitchFamily="34" charset="0"/>
              </a:endParaRPr>
            </a:p>
          </p:txBody>
        </p:sp>
      </p:grpSp>
      <p:grpSp>
        <p:nvGrpSpPr>
          <p:cNvPr id="20" name="组合 19"/>
          <p:cNvGrpSpPr/>
          <p:nvPr/>
        </p:nvGrpSpPr>
        <p:grpSpPr>
          <a:xfrm>
            <a:off x="6766087" y="5072679"/>
            <a:ext cx="699280" cy="645160"/>
            <a:chOff x="6115981" y="5127284"/>
            <a:chExt cx="699280" cy="645160"/>
          </a:xfrm>
        </p:grpSpPr>
        <p:sp>
          <p:nvSpPr>
            <p:cNvPr id="21" name="圆角矩形 20"/>
            <p:cNvSpPr/>
            <p:nvPr/>
          </p:nvSpPr>
          <p:spPr>
            <a:xfrm>
              <a:off x="6175941" y="5128419"/>
              <a:ext cx="639320" cy="639320"/>
            </a:xfrm>
            <a:prstGeom prst="roundRect">
              <a:avLst/>
            </a:prstGeom>
            <a:solidFill>
              <a:srgbClr val="FB002B"/>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115981" y="5127284"/>
              <a:ext cx="654050" cy="645160"/>
            </a:xfrm>
            <a:prstGeom prst="rect">
              <a:avLst/>
            </a:prstGeom>
            <a:noFill/>
            <a:effectLst/>
          </p:spPr>
          <p:txBody>
            <a:bodyPr wrap="none" rtlCol="0">
              <a:spAutoFit/>
            </a:bodyPr>
            <a:lstStyle/>
            <a:p>
              <a:r>
                <a:rPr lang="en-US" altLang="zh-CN" sz="3200" b="1" dirty="0" smtClean="0"/>
                <a:t>  </a:t>
              </a:r>
              <a:r>
                <a:rPr lang="en-US" altLang="zh-CN" sz="3600" dirty="0">
                  <a:solidFill>
                    <a:schemeClr val="bg1"/>
                  </a:solidFill>
                  <a:latin typeface="Impact" panose="020B0806030902050204" pitchFamily="34" charset="0"/>
                </a:rPr>
                <a:t>5</a:t>
              </a:r>
              <a:endParaRPr lang="en-US" altLang="zh-CN" sz="2800" dirty="0" smtClean="0">
                <a:solidFill>
                  <a:schemeClr val="bg1"/>
                </a:solidFill>
                <a:latin typeface="Impact" panose="020B0806030902050204" pitchFamily="34" charset="0"/>
              </a:endParaRPr>
            </a:p>
          </p:txBody>
        </p:sp>
      </p:grpSp>
      <p:sp>
        <p:nvSpPr>
          <p:cNvPr id="23" name="文本框 22"/>
          <p:cNvSpPr txBox="1"/>
          <p:nvPr/>
        </p:nvSpPr>
        <p:spPr>
          <a:xfrm>
            <a:off x="7924427" y="1248164"/>
            <a:ext cx="1402080" cy="460375"/>
          </a:xfrm>
          <a:prstGeom prst="rect">
            <a:avLst/>
          </a:prstGeom>
          <a:noFill/>
        </p:spPr>
        <p:txBody>
          <a:bodyPr wrap="none" rtlCol="0">
            <a:spAutoFit/>
          </a:bodyPr>
          <a:lstStyle/>
          <a:p>
            <a:r>
              <a:rPr lang="zh-CN" altLang="en-US" sz="2400" b="1" dirty="0">
                <a:solidFill>
                  <a:schemeClr val="tx1">
                    <a:lumMod val="85000"/>
                    <a:lumOff val="15000"/>
                  </a:schemeClr>
                </a:solidFill>
                <a:latin typeface="微软雅黑" panose="020B0503020204020204" charset="-122"/>
                <a:ea typeface="微软雅黑" panose="020B0503020204020204" charset="-122"/>
              </a:rPr>
              <a:t>行业市场</a:t>
            </a:r>
            <a:endParaRPr lang="zh-CN" altLang="en-US" sz="2400" b="1" dirty="0">
              <a:solidFill>
                <a:schemeClr val="tx1">
                  <a:lumMod val="85000"/>
                  <a:lumOff val="15000"/>
                </a:schemeClr>
              </a:solidFill>
              <a:latin typeface="微软雅黑" panose="020B0503020204020204" charset="-122"/>
              <a:ea typeface="微软雅黑" panose="020B0503020204020204" charset="-122"/>
            </a:endParaRPr>
          </a:p>
        </p:txBody>
      </p:sp>
      <p:sp>
        <p:nvSpPr>
          <p:cNvPr id="24" name="文本框 23"/>
          <p:cNvSpPr txBox="1"/>
          <p:nvPr/>
        </p:nvSpPr>
        <p:spPr>
          <a:xfrm>
            <a:off x="7924427" y="3199045"/>
            <a:ext cx="1402080" cy="460375"/>
          </a:xfrm>
          <a:prstGeom prst="rect">
            <a:avLst/>
          </a:prstGeom>
          <a:noFill/>
        </p:spPr>
        <p:txBody>
          <a:bodyPr wrap="none" rtlCol="0">
            <a:spAutoFit/>
          </a:bodyPr>
          <a:lstStyle/>
          <a:p>
            <a:r>
              <a:rPr lang="zh-CN" altLang="en-US" sz="2400" b="1" dirty="0">
                <a:solidFill>
                  <a:schemeClr val="tx1">
                    <a:lumMod val="85000"/>
                    <a:lumOff val="15000"/>
                  </a:schemeClr>
                </a:solidFill>
                <a:latin typeface="微软雅黑" panose="020B0503020204020204" charset="-122"/>
                <a:ea typeface="微软雅黑" panose="020B0503020204020204" charset="-122"/>
              </a:rPr>
              <a:t>销售策略</a:t>
            </a:r>
            <a:endParaRPr lang="zh-CN" altLang="en-US" sz="2400" b="1" dirty="0">
              <a:solidFill>
                <a:schemeClr val="tx1">
                  <a:lumMod val="85000"/>
                  <a:lumOff val="15000"/>
                </a:schemeClr>
              </a:solidFill>
              <a:latin typeface="微软雅黑" panose="020B0503020204020204" charset="-122"/>
              <a:ea typeface="微软雅黑" panose="020B0503020204020204" charset="-122"/>
            </a:endParaRPr>
          </a:p>
        </p:txBody>
      </p:sp>
      <p:sp>
        <p:nvSpPr>
          <p:cNvPr id="25" name="文本框 24"/>
          <p:cNvSpPr txBox="1"/>
          <p:nvPr/>
        </p:nvSpPr>
        <p:spPr>
          <a:xfrm>
            <a:off x="7924427" y="2234884"/>
            <a:ext cx="1402080" cy="460375"/>
          </a:xfrm>
          <a:prstGeom prst="rect">
            <a:avLst/>
          </a:prstGeom>
          <a:noFill/>
        </p:spPr>
        <p:txBody>
          <a:bodyPr wrap="none" rtlCol="0">
            <a:spAutoFit/>
          </a:bodyPr>
          <a:lstStyle/>
          <a:p>
            <a:r>
              <a:rPr lang="zh-CN" altLang="en-US" sz="2400" b="1" dirty="0">
                <a:solidFill>
                  <a:schemeClr val="tx1">
                    <a:lumMod val="85000"/>
                    <a:lumOff val="15000"/>
                  </a:schemeClr>
                </a:solidFill>
                <a:latin typeface="微软雅黑" panose="020B0503020204020204" charset="-122"/>
                <a:ea typeface="微软雅黑" panose="020B0503020204020204" charset="-122"/>
              </a:rPr>
              <a:t>销售目标</a:t>
            </a:r>
            <a:endParaRPr lang="zh-CN" altLang="en-US" sz="2400" b="1" dirty="0">
              <a:solidFill>
                <a:schemeClr val="tx1">
                  <a:lumMod val="85000"/>
                  <a:lumOff val="15000"/>
                </a:schemeClr>
              </a:solidFill>
              <a:latin typeface="微软雅黑" panose="020B0503020204020204" charset="-122"/>
              <a:ea typeface="微软雅黑" panose="020B0503020204020204" charset="-122"/>
            </a:endParaRPr>
          </a:p>
        </p:txBody>
      </p:sp>
      <p:sp>
        <p:nvSpPr>
          <p:cNvPr id="26" name="文本框 25"/>
          <p:cNvSpPr txBox="1"/>
          <p:nvPr/>
        </p:nvSpPr>
        <p:spPr>
          <a:xfrm>
            <a:off x="7924427" y="4145625"/>
            <a:ext cx="1402080" cy="460375"/>
          </a:xfrm>
          <a:prstGeom prst="rect">
            <a:avLst/>
          </a:prstGeom>
          <a:noFill/>
        </p:spPr>
        <p:txBody>
          <a:bodyPr wrap="none" rtlCol="0">
            <a:spAutoFit/>
          </a:bodyPr>
          <a:lstStyle/>
          <a:p>
            <a:r>
              <a:rPr lang="zh-CN" altLang="en-US" sz="2400" b="1" dirty="0">
                <a:solidFill>
                  <a:schemeClr val="tx1">
                    <a:lumMod val="85000"/>
                    <a:lumOff val="15000"/>
                  </a:schemeClr>
                </a:solidFill>
                <a:latin typeface="微软雅黑" panose="020B0503020204020204" charset="-122"/>
                <a:ea typeface="微软雅黑" panose="020B0503020204020204" charset="-122"/>
              </a:rPr>
              <a:t>发展计划</a:t>
            </a:r>
            <a:endParaRPr lang="zh-CN" altLang="en-US" sz="2400" b="1" dirty="0">
              <a:solidFill>
                <a:schemeClr val="tx1">
                  <a:lumMod val="85000"/>
                  <a:lumOff val="15000"/>
                </a:schemeClr>
              </a:solidFill>
              <a:latin typeface="微软雅黑" panose="020B0503020204020204" charset="-122"/>
              <a:ea typeface="微软雅黑" panose="020B0503020204020204" charset="-122"/>
            </a:endParaRPr>
          </a:p>
        </p:txBody>
      </p:sp>
      <p:sp>
        <p:nvSpPr>
          <p:cNvPr id="3" name="文本框 2"/>
          <p:cNvSpPr txBox="1"/>
          <p:nvPr/>
        </p:nvSpPr>
        <p:spPr>
          <a:xfrm>
            <a:off x="7924165" y="5163185"/>
            <a:ext cx="1491615" cy="460375"/>
          </a:xfrm>
          <a:prstGeom prst="rect">
            <a:avLst/>
          </a:prstGeom>
          <a:noFill/>
        </p:spPr>
        <p:txBody>
          <a:bodyPr wrap="square" rtlCol="0" anchor="t">
            <a:spAutoFit/>
          </a:bodyPr>
          <a:p>
            <a:r>
              <a:rPr lang="zh-CN" altLang="en-US" sz="2400" b="1" dirty="0">
                <a:solidFill>
                  <a:schemeClr val="tx1">
                    <a:lumMod val="85000"/>
                    <a:lumOff val="15000"/>
                  </a:schemeClr>
                </a:solidFill>
                <a:latin typeface="微软雅黑" panose="020B0503020204020204" charset="-122"/>
                <a:ea typeface="微软雅黑" panose="020B0503020204020204" charset="-122"/>
                <a:sym typeface="+mn-ea"/>
              </a:rPr>
              <a:t>未来展望</a:t>
            </a:r>
            <a:endParaRPr lang="zh-CN" altLang="en-US" sz="2400"/>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Click="0" advTm="0">
        <p:cover dir="r"/>
      </p:transition>
    </mc:Choice>
    <mc:Fallback>
      <p:transition spd="slow" advClick="0" advTm="0">
        <p:cover dir="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0-#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additive="base">
                                        <p:cTn id="21" dur="500" fill="hold"/>
                                        <p:tgtEl>
                                          <p:spTgt spid="23"/>
                                        </p:tgtEl>
                                        <p:attrNameLst>
                                          <p:attrName>ppt_x</p:attrName>
                                        </p:attrNameLst>
                                      </p:cBhvr>
                                      <p:tavLst>
                                        <p:tav tm="0">
                                          <p:val>
                                            <p:strVal val="1+#ppt_w/2"/>
                                          </p:val>
                                        </p:tav>
                                        <p:tav tm="100000">
                                          <p:val>
                                            <p:strVal val="#ppt_x"/>
                                          </p:val>
                                        </p:tav>
                                      </p:tavLst>
                                    </p:anim>
                                    <p:anim calcmode="lin" valueType="num">
                                      <p:cBhvr additive="base">
                                        <p:cTn id="22" dur="500" fill="hold"/>
                                        <p:tgtEl>
                                          <p:spTgt spid="23"/>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8"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fill="hold"/>
                                        <p:tgtEl>
                                          <p:spTgt spid="11"/>
                                        </p:tgtEl>
                                        <p:attrNameLst>
                                          <p:attrName>ppt_x</p:attrName>
                                        </p:attrNameLst>
                                      </p:cBhvr>
                                      <p:tavLst>
                                        <p:tav tm="0">
                                          <p:val>
                                            <p:strVal val="0-#ppt_w/2"/>
                                          </p:val>
                                        </p:tav>
                                        <p:tav tm="100000">
                                          <p:val>
                                            <p:strVal val="#ppt_x"/>
                                          </p:val>
                                        </p:tav>
                                      </p:tavLst>
                                    </p:anim>
                                    <p:anim calcmode="lin" valueType="num">
                                      <p:cBhvr additive="base">
                                        <p:cTn id="27" dur="500" fill="hold"/>
                                        <p:tgtEl>
                                          <p:spTgt spid="11"/>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 calcmode="lin" valueType="num">
                                      <p:cBhvr additive="base">
                                        <p:cTn id="30" dur="500" fill="hold"/>
                                        <p:tgtEl>
                                          <p:spTgt spid="25"/>
                                        </p:tgtEl>
                                        <p:attrNameLst>
                                          <p:attrName>ppt_x</p:attrName>
                                        </p:attrNameLst>
                                      </p:cBhvr>
                                      <p:tavLst>
                                        <p:tav tm="0">
                                          <p:val>
                                            <p:strVal val="1+#ppt_w/2"/>
                                          </p:val>
                                        </p:tav>
                                        <p:tav tm="100000">
                                          <p:val>
                                            <p:strVal val="#ppt_x"/>
                                          </p:val>
                                        </p:tav>
                                      </p:tavLst>
                                    </p:anim>
                                    <p:anim calcmode="lin" valueType="num">
                                      <p:cBhvr additive="base">
                                        <p:cTn id="31" dur="500" fill="hold"/>
                                        <p:tgtEl>
                                          <p:spTgt spid="25"/>
                                        </p:tgtEl>
                                        <p:attrNameLst>
                                          <p:attrName>ppt_y</p:attrName>
                                        </p:attrNameLst>
                                      </p:cBhvr>
                                      <p:tavLst>
                                        <p:tav tm="0">
                                          <p:val>
                                            <p:strVal val="#ppt_y"/>
                                          </p:val>
                                        </p:tav>
                                        <p:tav tm="100000">
                                          <p:val>
                                            <p:strVal val="#ppt_y"/>
                                          </p:val>
                                        </p:tav>
                                      </p:tavLst>
                                    </p:anim>
                                  </p:childTnLst>
                                </p:cTn>
                              </p:par>
                            </p:childTnLst>
                          </p:cTn>
                        </p:par>
                        <p:par>
                          <p:cTn id="32" fill="hold">
                            <p:stCondLst>
                              <p:cond delay="2000"/>
                            </p:stCondLst>
                            <p:childTnLst>
                              <p:par>
                                <p:cTn id="33" presetID="2" presetClass="entr" presetSubtype="8" fill="hold" nodeType="after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0-#ppt_w/2"/>
                                          </p:val>
                                        </p:tav>
                                        <p:tav tm="100000">
                                          <p:val>
                                            <p:strVal val="#ppt_x"/>
                                          </p:val>
                                        </p:tav>
                                      </p:tavLst>
                                    </p:anim>
                                    <p:anim calcmode="lin" valueType="num">
                                      <p:cBhvr additive="base">
                                        <p:cTn id="36" dur="500" fill="hold"/>
                                        <p:tgtEl>
                                          <p:spTgt spid="14"/>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anim calcmode="lin" valueType="num">
                                      <p:cBhvr additive="base">
                                        <p:cTn id="39" dur="500" fill="hold"/>
                                        <p:tgtEl>
                                          <p:spTgt spid="24"/>
                                        </p:tgtEl>
                                        <p:attrNameLst>
                                          <p:attrName>ppt_x</p:attrName>
                                        </p:attrNameLst>
                                      </p:cBhvr>
                                      <p:tavLst>
                                        <p:tav tm="0">
                                          <p:val>
                                            <p:strVal val="1+#ppt_w/2"/>
                                          </p:val>
                                        </p:tav>
                                        <p:tav tm="100000">
                                          <p:val>
                                            <p:strVal val="#ppt_x"/>
                                          </p:val>
                                        </p:tav>
                                      </p:tavLst>
                                    </p:anim>
                                    <p:anim calcmode="lin" valueType="num">
                                      <p:cBhvr additive="base">
                                        <p:cTn id="40" dur="500" fill="hold"/>
                                        <p:tgtEl>
                                          <p:spTgt spid="24"/>
                                        </p:tgtEl>
                                        <p:attrNameLst>
                                          <p:attrName>ppt_y</p:attrName>
                                        </p:attrNameLst>
                                      </p:cBhvr>
                                      <p:tavLst>
                                        <p:tav tm="0">
                                          <p:val>
                                            <p:strVal val="#ppt_y"/>
                                          </p:val>
                                        </p:tav>
                                        <p:tav tm="100000">
                                          <p:val>
                                            <p:strVal val="#ppt_y"/>
                                          </p:val>
                                        </p:tav>
                                      </p:tavLst>
                                    </p:anim>
                                  </p:childTnLst>
                                </p:cTn>
                              </p:par>
                            </p:childTnLst>
                          </p:cTn>
                        </p:par>
                        <p:par>
                          <p:cTn id="41" fill="hold">
                            <p:stCondLst>
                              <p:cond delay="2500"/>
                            </p:stCondLst>
                            <p:childTnLst>
                              <p:par>
                                <p:cTn id="42" presetID="2" presetClass="entr" presetSubtype="8" fill="hold" nodeType="after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additive="base">
                                        <p:cTn id="44" dur="500" fill="hold"/>
                                        <p:tgtEl>
                                          <p:spTgt spid="17"/>
                                        </p:tgtEl>
                                        <p:attrNameLst>
                                          <p:attrName>ppt_x</p:attrName>
                                        </p:attrNameLst>
                                      </p:cBhvr>
                                      <p:tavLst>
                                        <p:tav tm="0">
                                          <p:val>
                                            <p:strVal val="0-#ppt_w/2"/>
                                          </p:val>
                                        </p:tav>
                                        <p:tav tm="100000">
                                          <p:val>
                                            <p:strVal val="#ppt_x"/>
                                          </p:val>
                                        </p:tav>
                                      </p:tavLst>
                                    </p:anim>
                                    <p:anim calcmode="lin" valueType="num">
                                      <p:cBhvr additive="base">
                                        <p:cTn id="45" dur="500" fill="hold"/>
                                        <p:tgtEl>
                                          <p:spTgt spid="17"/>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additive="base">
                                        <p:cTn id="48" dur="500" fill="hold"/>
                                        <p:tgtEl>
                                          <p:spTgt spid="26"/>
                                        </p:tgtEl>
                                        <p:attrNameLst>
                                          <p:attrName>ppt_x</p:attrName>
                                        </p:attrNameLst>
                                      </p:cBhvr>
                                      <p:tavLst>
                                        <p:tav tm="0">
                                          <p:val>
                                            <p:strVal val="1+#ppt_w/2"/>
                                          </p:val>
                                        </p:tav>
                                        <p:tav tm="100000">
                                          <p:val>
                                            <p:strVal val="#ppt_x"/>
                                          </p:val>
                                        </p:tav>
                                      </p:tavLst>
                                    </p:anim>
                                    <p:anim calcmode="lin" valueType="num">
                                      <p:cBhvr additive="base">
                                        <p:cTn id="49" dur="500" fill="hold"/>
                                        <p:tgtEl>
                                          <p:spTgt spid="26"/>
                                        </p:tgtEl>
                                        <p:attrNameLst>
                                          <p:attrName>ppt_y</p:attrName>
                                        </p:attrNameLst>
                                      </p:cBhvr>
                                      <p:tavLst>
                                        <p:tav tm="0">
                                          <p:val>
                                            <p:strVal val="#ppt_y"/>
                                          </p:val>
                                        </p:tav>
                                        <p:tav tm="100000">
                                          <p:val>
                                            <p:strVal val="#ppt_y"/>
                                          </p:val>
                                        </p:tav>
                                      </p:tavLst>
                                    </p:anim>
                                  </p:childTnLst>
                                </p:cTn>
                              </p:par>
                            </p:childTnLst>
                          </p:cTn>
                        </p:par>
                        <p:par>
                          <p:cTn id="50" fill="hold">
                            <p:stCondLst>
                              <p:cond delay="3000"/>
                            </p:stCondLst>
                            <p:childTnLst>
                              <p:par>
                                <p:cTn id="51" presetID="2" presetClass="entr" presetSubtype="8" fill="hold" nodeType="after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additive="base">
                                        <p:cTn id="53" dur="500" fill="hold"/>
                                        <p:tgtEl>
                                          <p:spTgt spid="20"/>
                                        </p:tgtEl>
                                        <p:attrNameLst>
                                          <p:attrName>ppt_x</p:attrName>
                                        </p:attrNameLst>
                                      </p:cBhvr>
                                      <p:tavLst>
                                        <p:tav tm="0">
                                          <p:val>
                                            <p:strVal val="0-#ppt_w/2"/>
                                          </p:val>
                                        </p:tav>
                                        <p:tav tm="100000">
                                          <p:val>
                                            <p:strVal val="#ppt_x"/>
                                          </p:val>
                                        </p:tav>
                                      </p:tavLst>
                                    </p:anim>
                                    <p:anim calcmode="lin" valueType="num">
                                      <p:cBhvr additive="base">
                                        <p:cTn id="54" dur="500" fill="hold"/>
                                        <p:tgtEl>
                                          <p:spTgt spid="20"/>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stCondLst>
                                    <p:cond delay="0"/>
                                  </p:stCondLst>
                                  <p:childTnLst>
                                    <p:set>
                                      <p:cBhvr>
                                        <p:cTn id="56" dur="1" fill="hold">
                                          <p:stCondLst>
                                            <p:cond delay="0"/>
                                          </p:stCondLst>
                                        </p:cTn>
                                        <p:tgtEl>
                                          <p:spTgt spid="3"/>
                                        </p:tgtEl>
                                        <p:attrNameLst>
                                          <p:attrName>style.visibility</p:attrName>
                                        </p:attrNameLst>
                                      </p:cBhvr>
                                      <p:to>
                                        <p:strVal val="visible"/>
                                      </p:to>
                                    </p:set>
                                    <p:anim calcmode="lin" valueType="num">
                                      <p:cBhvr additive="base">
                                        <p:cTn id="57" dur="500" fill="hold"/>
                                        <p:tgtEl>
                                          <p:spTgt spid="3"/>
                                        </p:tgtEl>
                                        <p:attrNameLst>
                                          <p:attrName>ppt_x</p:attrName>
                                        </p:attrNameLst>
                                      </p:cBhvr>
                                      <p:tavLst>
                                        <p:tav tm="0">
                                          <p:val>
                                            <p:strVal val="1+#ppt_w/2"/>
                                          </p:val>
                                        </p:tav>
                                        <p:tav tm="100000">
                                          <p:val>
                                            <p:strVal val="#ppt_x"/>
                                          </p:val>
                                        </p:tav>
                                      </p:tavLst>
                                    </p:anim>
                                    <p:anim calcmode="lin" valueType="num">
                                      <p:cBhvr additive="base">
                                        <p:cTn id="5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3" grpId="0"/>
      <p:bldP spid="24" grpId="0"/>
      <p:bldP spid="25" grpId="0"/>
      <p:bldP spid="26"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sp>
        <p:nvSpPr>
          <p:cNvPr id="28" name="文本框 27"/>
          <p:cNvSpPr txBox="1"/>
          <p:nvPr/>
        </p:nvSpPr>
        <p:spPr>
          <a:xfrm>
            <a:off x="376359" y="435512"/>
            <a:ext cx="995680" cy="583565"/>
          </a:xfrm>
          <a:prstGeom prst="rect">
            <a:avLst/>
          </a:prstGeom>
          <a:noFill/>
          <a:effectLst/>
        </p:spPr>
        <p:txBody>
          <a:bodyPr wrap="none" rtlCol="0">
            <a:spAutoFit/>
          </a:bodyPr>
          <a:lstStyle/>
          <a:p>
            <a:r>
              <a:rPr lang="zh-CN" altLang="en-US" sz="3200" dirty="0" smtClean="0">
                <a:solidFill>
                  <a:schemeClr val="bg1"/>
                </a:solidFill>
                <a:latin typeface="Impact" panose="020B0806030902050204" pitchFamily="34" charset="0"/>
              </a:rPr>
              <a:t>一、</a:t>
            </a:r>
            <a:endParaRPr lang="zh-CN" altLang="en-US" sz="3200" dirty="0" smtClean="0">
              <a:solidFill>
                <a:schemeClr val="bg1"/>
              </a:solidFill>
              <a:latin typeface="Impact" panose="020B0806030902050204" pitchFamily="34" charset="0"/>
            </a:endParaRPr>
          </a:p>
        </p:txBody>
      </p:sp>
      <p:sp>
        <p:nvSpPr>
          <p:cNvPr id="6" name="文本框 5"/>
          <p:cNvSpPr txBox="1"/>
          <p:nvPr/>
        </p:nvSpPr>
        <p:spPr>
          <a:xfrm>
            <a:off x="2440976" y="312401"/>
            <a:ext cx="2621280" cy="829945"/>
          </a:xfrm>
          <a:prstGeom prst="rect">
            <a:avLst/>
          </a:prstGeom>
          <a:noFill/>
        </p:spPr>
        <p:txBody>
          <a:bodyPr wrap="none" rtlCol="0">
            <a:spAutoFit/>
          </a:bodyPr>
          <a:lstStyle/>
          <a:p>
            <a:r>
              <a:rPr lang="zh-CN" altLang="en-US" sz="4800" b="1" dirty="0">
                <a:solidFill>
                  <a:srgbClr val="FF0028"/>
                </a:solidFill>
                <a:latin typeface="微软雅黑" panose="020B0503020204020204" charset="-122"/>
                <a:ea typeface="微软雅黑" panose="020B0503020204020204" charset="-122"/>
              </a:rPr>
              <a:t>行业市场</a:t>
            </a:r>
            <a:endParaRPr lang="zh-CN" altLang="en-US" sz="4800" b="1" dirty="0">
              <a:solidFill>
                <a:srgbClr val="FF0028"/>
              </a:solidFill>
              <a:latin typeface="微软雅黑" panose="020B0503020204020204" charset="-122"/>
              <a:ea typeface="微软雅黑" panose="020B0503020204020204" charset="-122"/>
            </a:endParaRPr>
          </a:p>
        </p:txBody>
      </p:sp>
      <p:sp>
        <p:nvSpPr>
          <p:cNvPr id="7" name="椭圆 6"/>
          <p:cNvSpPr/>
          <p:nvPr/>
        </p:nvSpPr>
        <p:spPr>
          <a:xfrm>
            <a:off x="1003854" y="2128801"/>
            <a:ext cx="2960446" cy="2960446"/>
          </a:xfrm>
          <a:prstGeom prst="ellipse">
            <a:avLst/>
          </a:prstGeom>
          <a:blipFill>
            <a:blip r:embed="rId2">
              <a:extLst>
                <a:ext uri="{28A0092B-C50C-407E-A947-70E740481C1C}">
                  <a14:useLocalDpi xmlns:a14="http://schemas.microsoft.com/office/drawing/2010/main" val="0"/>
                </a:ext>
              </a:extLst>
            </a:blip>
            <a:stretch>
              <a:fillRect/>
            </a:stretch>
          </a:blip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997064" y="3712215"/>
            <a:ext cx="2332798" cy="2332798"/>
          </a:xfrm>
          <a:prstGeom prst="ellipse">
            <a:avLst/>
          </a:prstGeom>
          <a:blipFill>
            <a:blip r:embed="rId3" cstate="print">
              <a:extLst>
                <a:ext uri="{28A0092B-C50C-407E-A947-70E740481C1C}">
                  <a14:useLocalDpi xmlns:a14="http://schemas.microsoft.com/office/drawing/2010/main" val="0"/>
                </a:ext>
              </a:extLst>
            </a:blip>
            <a:stretch>
              <a:fillRect/>
            </a:stretch>
          </a:blip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7146388" y="2000107"/>
            <a:ext cx="5045612" cy="1016386"/>
            <a:chOff x="7146388" y="2000107"/>
            <a:chExt cx="5045612" cy="1016386"/>
          </a:xfrm>
          <a:solidFill>
            <a:srgbClr val="FC0028"/>
          </a:solidFill>
        </p:grpSpPr>
        <p:sp>
          <p:nvSpPr>
            <p:cNvPr id="10" name="任意多边形 9"/>
            <p:cNvSpPr/>
            <p:nvPr/>
          </p:nvSpPr>
          <p:spPr>
            <a:xfrm>
              <a:off x="7146388" y="2000107"/>
              <a:ext cx="5045612" cy="1016386"/>
            </a:xfrm>
            <a:custGeom>
              <a:avLst/>
              <a:gdLst>
                <a:gd name="connsiteX0" fmla="*/ 566002 w 5345723"/>
                <a:gd name="connsiteY0" fmla="*/ 106419 h 1076840"/>
                <a:gd name="connsiteX1" fmla="*/ 134002 w 5345723"/>
                <a:gd name="connsiteY1" fmla="*/ 538419 h 1076840"/>
                <a:gd name="connsiteX2" fmla="*/ 566002 w 5345723"/>
                <a:gd name="connsiteY2" fmla="*/ 970419 h 1076840"/>
                <a:gd name="connsiteX3" fmla="*/ 998002 w 5345723"/>
                <a:gd name="connsiteY3" fmla="*/ 538419 h 1076840"/>
                <a:gd name="connsiteX4" fmla="*/ 566002 w 5345723"/>
                <a:gd name="connsiteY4" fmla="*/ 106419 h 1076840"/>
                <a:gd name="connsiteX5" fmla="*/ 538420 w 5345723"/>
                <a:gd name="connsiteY5" fmla="*/ 0 h 1076840"/>
                <a:gd name="connsiteX6" fmla="*/ 5290295 w 5345723"/>
                <a:gd name="connsiteY6" fmla="*/ 0 h 1076840"/>
                <a:gd name="connsiteX7" fmla="*/ 5345723 w 5345723"/>
                <a:gd name="connsiteY7" fmla="*/ 5588 h 1076840"/>
                <a:gd name="connsiteX8" fmla="*/ 5345723 w 5345723"/>
                <a:gd name="connsiteY8" fmla="*/ 1071252 h 1076840"/>
                <a:gd name="connsiteX9" fmla="*/ 5290294 w 5345723"/>
                <a:gd name="connsiteY9" fmla="*/ 1076840 h 1076840"/>
                <a:gd name="connsiteX10" fmla="*/ 538420 w 5345723"/>
                <a:gd name="connsiteY10" fmla="*/ 1076839 h 1076840"/>
                <a:gd name="connsiteX11" fmla="*/ 10939 w 5345723"/>
                <a:gd name="connsiteY11" fmla="*/ 646929 h 1076840"/>
                <a:gd name="connsiteX12" fmla="*/ 0 w 5345723"/>
                <a:gd name="connsiteY12" fmla="*/ 538420 h 1076840"/>
                <a:gd name="connsiteX13" fmla="*/ 10939 w 5345723"/>
                <a:gd name="connsiteY13" fmla="*/ 429910 h 1076840"/>
                <a:gd name="connsiteX14" fmla="*/ 538420 w 5345723"/>
                <a:gd name="connsiteY14" fmla="*/ 0 h 10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45723" h="1076840">
                  <a:moveTo>
                    <a:pt x="566002" y="106419"/>
                  </a:moveTo>
                  <a:cubicBezTo>
                    <a:pt x="327415" y="106419"/>
                    <a:pt x="134002" y="299832"/>
                    <a:pt x="134002" y="538419"/>
                  </a:cubicBezTo>
                  <a:cubicBezTo>
                    <a:pt x="134002" y="777006"/>
                    <a:pt x="327415" y="970419"/>
                    <a:pt x="566002" y="970419"/>
                  </a:cubicBezTo>
                  <a:cubicBezTo>
                    <a:pt x="804589" y="970419"/>
                    <a:pt x="998002" y="777006"/>
                    <a:pt x="998002" y="538419"/>
                  </a:cubicBezTo>
                  <a:cubicBezTo>
                    <a:pt x="998002" y="299832"/>
                    <a:pt x="804589" y="106419"/>
                    <a:pt x="566002" y="106419"/>
                  </a:cubicBezTo>
                  <a:close/>
                  <a:moveTo>
                    <a:pt x="538420" y="0"/>
                  </a:moveTo>
                  <a:lnTo>
                    <a:pt x="5290295" y="0"/>
                  </a:lnTo>
                  <a:lnTo>
                    <a:pt x="5345723" y="5588"/>
                  </a:lnTo>
                  <a:lnTo>
                    <a:pt x="5345723" y="1071252"/>
                  </a:lnTo>
                  <a:lnTo>
                    <a:pt x="5290294" y="1076840"/>
                  </a:lnTo>
                  <a:lnTo>
                    <a:pt x="538420" y="1076839"/>
                  </a:lnTo>
                  <a:cubicBezTo>
                    <a:pt x="278229" y="1076839"/>
                    <a:pt x="61145" y="892278"/>
                    <a:pt x="10939" y="646929"/>
                  </a:cubicBezTo>
                  <a:lnTo>
                    <a:pt x="0" y="538420"/>
                  </a:lnTo>
                  <a:lnTo>
                    <a:pt x="10939" y="429910"/>
                  </a:lnTo>
                  <a:cubicBezTo>
                    <a:pt x="61145" y="184561"/>
                    <a:pt x="278229" y="0"/>
                    <a:pt x="5384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a:grpSpLocks noChangeAspect="1"/>
            </p:cNvGrpSpPr>
            <p:nvPr/>
          </p:nvGrpSpPr>
          <p:grpSpPr>
            <a:xfrm>
              <a:off x="7515898" y="2286385"/>
              <a:ext cx="347974" cy="389149"/>
              <a:chOff x="5999255" y="3275006"/>
              <a:chExt cx="402656" cy="450303"/>
            </a:xfrm>
            <a:grpFill/>
            <a:effectLst/>
          </p:grpSpPr>
          <p:sp>
            <p:nvSpPr>
              <p:cNvPr id="13" name="Freeform 108"/>
              <p:cNvSpPr>
                <a:spLocks noEditPoints="1"/>
              </p:cNvSpPr>
              <p:nvPr/>
            </p:nvSpPr>
            <p:spPr bwMode="auto">
              <a:xfrm>
                <a:off x="6068389" y="3442234"/>
                <a:ext cx="56988" cy="57923"/>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3 w 26"/>
                  <a:gd name="T11" fmla="*/ 23 h 26"/>
                  <a:gd name="T12" fmla="*/ 3 w 26"/>
                  <a:gd name="T13" fmla="*/ 13 h 26"/>
                  <a:gd name="T14" fmla="*/ 13 w 26"/>
                  <a:gd name="T15" fmla="*/ 3 h 26"/>
                  <a:gd name="T16" fmla="*/ 23 w 26"/>
                  <a:gd name="T17" fmla="*/ 13 h 26"/>
                  <a:gd name="T18" fmla="*/ 13 w 26"/>
                  <a:gd name="T19"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6">
                    <a:moveTo>
                      <a:pt x="13" y="0"/>
                    </a:moveTo>
                    <a:cubicBezTo>
                      <a:pt x="6" y="0"/>
                      <a:pt x="0" y="6"/>
                      <a:pt x="0" y="13"/>
                    </a:cubicBezTo>
                    <a:cubicBezTo>
                      <a:pt x="0" y="20"/>
                      <a:pt x="6" y="26"/>
                      <a:pt x="13" y="26"/>
                    </a:cubicBezTo>
                    <a:cubicBezTo>
                      <a:pt x="20" y="26"/>
                      <a:pt x="26" y="20"/>
                      <a:pt x="26" y="13"/>
                    </a:cubicBezTo>
                    <a:cubicBezTo>
                      <a:pt x="26" y="6"/>
                      <a:pt x="20" y="0"/>
                      <a:pt x="13" y="0"/>
                    </a:cubicBezTo>
                    <a:close/>
                    <a:moveTo>
                      <a:pt x="13" y="23"/>
                    </a:moveTo>
                    <a:cubicBezTo>
                      <a:pt x="8" y="23"/>
                      <a:pt x="3" y="18"/>
                      <a:pt x="3" y="13"/>
                    </a:cubicBezTo>
                    <a:cubicBezTo>
                      <a:pt x="3" y="7"/>
                      <a:pt x="8" y="3"/>
                      <a:pt x="13" y="3"/>
                    </a:cubicBezTo>
                    <a:cubicBezTo>
                      <a:pt x="19" y="3"/>
                      <a:pt x="23" y="7"/>
                      <a:pt x="23" y="13"/>
                    </a:cubicBezTo>
                    <a:cubicBezTo>
                      <a:pt x="23" y="18"/>
                      <a:pt x="19" y="23"/>
                      <a:pt x="13"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 name="Freeform 109"/>
              <p:cNvSpPr>
                <a:spLocks noEditPoints="1"/>
              </p:cNvSpPr>
              <p:nvPr/>
            </p:nvSpPr>
            <p:spPr bwMode="auto">
              <a:xfrm>
                <a:off x="6196380" y="3404865"/>
                <a:ext cx="48580" cy="48580"/>
              </a:xfrm>
              <a:custGeom>
                <a:avLst/>
                <a:gdLst>
                  <a:gd name="T0" fmla="*/ 11 w 22"/>
                  <a:gd name="T1" fmla="*/ 0 h 22"/>
                  <a:gd name="T2" fmla="*/ 0 w 22"/>
                  <a:gd name="T3" fmla="*/ 11 h 22"/>
                  <a:gd name="T4" fmla="*/ 11 w 22"/>
                  <a:gd name="T5" fmla="*/ 22 h 22"/>
                  <a:gd name="T6" fmla="*/ 22 w 22"/>
                  <a:gd name="T7" fmla="*/ 11 h 22"/>
                  <a:gd name="T8" fmla="*/ 11 w 22"/>
                  <a:gd name="T9" fmla="*/ 0 h 22"/>
                  <a:gd name="T10" fmla="*/ 11 w 22"/>
                  <a:gd name="T11" fmla="*/ 17 h 22"/>
                  <a:gd name="T12" fmla="*/ 5 w 22"/>
                  <a:gd name="T13" fmla="*/ 11 h 22"/>
                  <a:gd name="T14" fmla="*/ 11 w 22"/>
                  <a:gd name="T15" fmla="*/ 5 h 22"/>
                  <a:gd name="T16" fmla="*/ 17 w 22"/>
                  <a:gd name="T17" fmla="*/ 11 h 22"/>
                  <a:gd name="T18" fmla="*/ 11 w 22"/>
                  <a:gd name="T19"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0"/>
                    </a:moveTo>
                    <a:cubicBezTo>
                      <a:pt x="5" y="0"/>
                      <a:pt x="0" y="5"/>
                      <a:pt x="0" y="11"/>
                    </a:cubicBezTo>
                    <a:cubicBezTo>
                      <a:pt x="0" y="17"/>
                      <a:pt x="5" y="22"/>
                      <a:pt x="11" y="22"/>
                    </a:cubicBezTo>
                    <a:cubicBezTo>
                      <a:pt x="17" y="22"/>
                      <a:pt x="22" y="17"/>
                      <a:pt x="22" y="11"/>
                    </a:cubicBezTo>
                    <a:cubicBezTo>
                      <a:pt x="22" y="5"/>
                      <a:pt x="17" y="0"/>
                      <a:pt x="11" y="0"/>
                    </a:cubicBezTo>
                    <a:close/>
                    <a:moveTo>
                      <a:pt x="11" y="17"/>
                    </a:moveTo>
                    <a:cubicBezTo>
                      <a:pt x="8" y="17"/>
                      <a:pt x="5" y="14"/>
                      <a:pt x="5" y="11"/>
                    </a:cubicBezTo>
                    <a:cubicBezTo>
                      <a:pt x="5" y="8"/>
                      <a:pt x="8" y="5"/>
                      <a:pt x="11" y="5"/>
                    </a:cubicBezTo>
                    <a:cubicBezTo>
                      <a:pt x="14" y="5"/>
                      <a:pt x="17" y="8"/>
                      <a:pt x="17" y="11"/>
                    </a:cubicBezTo>
                    <a:cubicBezTo>
                      <a:pt x="17" y="14"/>
                      <a:pt x="14" y="17"/>
                      <a:pt x="11"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 name="Freeform 110"/>
              <p:cNvSpPr>
                <a:spLocks noEditPoints="1"/>
              </p:cNvSpPr>
              <p:nvPr/>
            </p:nvSpPr>
            <p:spPr bwMode="auto">
              <a:xfrm>
                <a:off x="6081468" y="3456248"/>
                <a:ext cx="30829" cy="30829"/>
              </a:xfrm>
              <a:custGeom>
                <a:avLst/>
                <a:gdLst>
                  <a:gd name="T0" fmla="*/ 7 w 14"/>
                  <a:gd name="T1" fmla="*/ 0 h 14"/>
                  <a:gd name="T2" fmla="*/ 0 w 14"/>
                  <a:gd name="T3" fmla="*/ 7 h 14"/>
                  <a:gd name="T4" fmla="*/ 7 w 14"/>
                  <a:gd name="T5" fmla="*/ 14 h 14"/>
                  <a:gd name="T6" fmla="*/ 14 w 14"/>
                  <a:gd name="T7" fmla="*/ 7 h 14"/>
                  <a:gd name="T8" fmla="*/ 7 w 14"/>
                  <a:gd name="T9" fmla="*/ 0 h 14"/>
                  <a:gd name="T10" fmla="*/ 7 w 14"/>
                  <a:gd name="T11" fmla="*/ 10 h 14"/>
                  <a:gd name="T12" fmla="*/ 4 w 14"/>
                  <a:gd name="T13" fmla="*/ 7 h 14"/>
                  <a:gd name="T14" fmla="*/ 7 w 14"/>
                  <a:gd name="T15" fmla="*/ 3 h 14"/>
                  <a:gd name="T16" fmla="*/ 11 w 14"/>
                  <a:gd name="T17" fmla="*/ 7 h 14"/>
                  <a:gd name="T18" fmla="*/ 7 w 14"/>
                  <a:gd name="T1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4">
                    <a:moveTo>
                      <a:pt x="7" y="0"/>
                    </a:moveTo>
                    <a:cubicBezTo>
                      <a:pt x="3" y="0"/>
                      <a:pt x="0" y="3"/>
                      <a:pt x="0" y="7"/>
                    </a:cubicBezTo>
                    <a:cubicBezTo>
                      <a:pt x="0" y="11"/>
                      <a:pt x="3" y="14"/>
                      <a:pt x="7" y="14"/>
                    </a:cubicBezTo>
                    <a:cubicBezTo>
                      <a:pt x="11" y="14"/>
                      <a:pt x="14" y="11"/>
                      <a:pt x="14" y="7"/>
                    </a:cubicBezTo>
                    <a:cubicBezTo>
                      <a:pt x="14" y="3"/>
                      <a:pt x="11" y="0"/>
                      <a:pt x="7" y="0"/>
                    </a:cubicBezTo>
                    <a:close/>
                    <a:moveTo>
                      <a:pt x="7" y="10"/>
                    </a:moveTo>
                    <a:cubicBezTo>
                      <a:pt x="5" y="10"/>
                      <a:pt x="4" y="9"/>
                      <a:pt x="4" y="7"/>
                    </a:cubicBezTo>
                    <a:cubicBezTo>
                      <a:pt x="4" y="5"/>
                      <a:pt x="5" y="3"/>
                      <a:pt x="7" y="3"/>
                    </a:cubicBezTo>
                    <a:cubicBezTo>
                      <a:pt x="9" y="3"/>
                      <a:pt x="11" y="5"/>
                      <a:pt x="11" y="7"/>
                    </a:cubicBezTo>
                    <a:cubicBezTo>
                      <a:pt x="11" y="9"/>
                      <a:pt x="9" y="10"/>
                      <a:pt x="7"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6" name="Freeform 111"/>
              <p:cNvSpPr>
                <a:spLocks noEditPoints="1"/>
              </p:cNvSpPr>
              <p:nvPr/>
            </p:nvSpPr>
            <p:spPr bwMode="auto">
              <a:xfrm>
                <a:off x="6172090" y="3380575"/>
                <a:ext cx="97161" cy="97160"/>
              </a:xfrm>
              <a:custGeom>
                <a:avLst/>
                <a:gdLst>
                  <a:gd name="T0" fmla="*/ 22 w 44"/>
                  <a:gd name="T1" fmla="*/ 0 h 44"/>
                  <a:gd name="T2" fmla="*/ 0 w 44"/>
                  <a:gd name="T3" fmla="*/ 22 h 44"/>
                  <a:gd name="T4" fmla="*/ 22 w 44"/>
                  <a:gd name="T5" fmla="*/ 44 h 44"/>
                  <a:gd name="T6" fmla="*/ 44 w 44"/>
                  <a:gd name="T7" fmla="*/ 22 h 44"/>
                  <a:gd name="T8" fmla="*/ 22 w 44"/>
                  <a:gd name="T9" fmla="*/ 0 h 44"/>
                  <a:gd name="T10" fmla="*/ 22 w 44"/>
                  <a:gd name="T11" fmla="*/ 39 h 44"/>
                  <a:gd name="T12" fmla="*/ 5 w 44"/>
                  <a:gd name="T13" fmla="*/ 22 h 44"/>
                  <a:gd name="T14" fmla="*/ 22 w 44"/>
                  <a:gd name="T15" fmla="*/ 6 h 44"/>
                  <a:gd name="T16" fmla="*/ 39 w 44"/>
                  <a:gd name="T17" fmla="*/ 22 h 44"/>
                  <a:gd name="T18" fmla="*/ 22 w 44"/>
                  <a:gd name="T19"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2" y="39"/>
                    </a:moveTo>
                    <a:cubicBezTo>
                      <a:pt x="13" y="39"/>
                      <a:pt x="5" y="31"/>
                      <a:pt x="5" y="22"/>
                    </a:cubicBezTo>
                    <a:cubicBezTo>
                      <a:pt x="5" y="13"/>
                      <a:pt x="13" y="6"/>
                      <a:pt x="22" y="6"/>
                    </a:cubicBezTo>
                    <a:cubicBezTo>
                      <a:pt x="31" y="6"/>
                      <a:pt x="39" y="13"/>
                      <a:pt x="39" y="22"/>
                    </a:cubicBezTo>
                    <a:cubicBezTo>
                      <a:pt x="39" y="31"/>
                      <a:pt x="31" y="39"/>
                      <a:pt x="22"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7" name="Freeform 112"/>
              <p:cNvSpPr>
                <a:spLocks noEditPoints="1"/>
              </p:cNvSpPr>
              <p:nvPr/>
            </p:nvSpPr>
            <p:spPr bwMode="auto">
              <a:xfrm>
                <a:off x="5999255" y="3275006"/>
                <a:ext cx="402656" cy="450303"/>
              </a:xfrm>
              <a:custGeom>
                <a:avLst/>
                <a:gdLst>
                  <a:gd name="T0" fmla="*/ 157 w 182"/>
                  <a:gd name="T1" fmla="*/ 96 h 204"/>
                  <a:gd name="T2" fmla="*/ 153 w 182"/>
                  <a:gd name="T3" fmla="*/ 48 h 204"/>
                  <a:gd name="T4" fmla="*/ 78 w 182"/>
                  <a:gd name="T5" fmla="*/ 0 h 204"/>
                  <a:gd name="T6" fmla="*/ 1 w 182"/>
                  <a:gd name="T7" fmla="*/ 79 h 204"/>
                  <a:gd name="T8" fmla="*/ 0 w 182"/>
                  <a:gd name="T9" fmla="*/ 204 h 204"/>
                  <a:gd name="T10" fmla="*/ 113 w 182"/>
                  <a:gd name="T11" fmla="*/ 176 h 204"/>
                  <a:gd name="T12" fmla="*/ 147 w 182"/>
                  <a:gd name="T13" fmla="*/ 176 h 204"/>
                  <a:gd name="T14" fmla="*/ 147 w 182"/>
                  <a:gd name="T15" fmla="*/ 176 h 204"/>
                  <a:gd name="T16" fmla="*/ 156 w 182"/>
                  <a:gd name="T17" fmla="*/ 151 h 204"/>
                  <a:gd name="T18" fmla="*/ 146 w 182"/>
                  <a:gd name="T19" fmla="*/ 145 h 204"/>
                  <a:gd name="T20" fmla="*/ 156 w 182"/>
                  <a:gd name="T21" fmla="*/ 140 h 204"/>
                  <a:gd name="T22" fmla="*/ 155 w 182"/>
                  <a:gd name="T23" fmla="*/ 138 h 204"/>
                  <a:gd name="T24" fmla="*/ 170 w 182"/>
                  <a:gd name="T25" fmla="*/ 111 h 204"/>
                  <a:gd name="T26" fmla="*/ 62 w 182"/>
                  <a:gd name="T27" fmla="*/ 93 h 204"/>
                  <a:gd name="T28" fmla="*/ 62 w 182"/>
                  <a:gd name="T29" fmla="*/ 102 h 204"/>
                  <a:gd name="T30" fmla="*/ 54 w 182"/>
                  <a:gd name="T31" fmla="*/ 105 h 204"/>
                  <a:gd name="T32" fmla="*/ 48 w 182"/>
                  <a:gd name="T33" fmla="*/ 110 h 204"/>
                  <a:gd name="T34" fmla="*/ 40 w 182"/>
                  <a:gd name="T35" fmla="*/ 107 h 204"/>
                  <a:gd name="T36" fmla="*/ 32 w 182"/>
                  <a:gd name="T37" fmla="*/ 107 h 204"/>
                  <a:gd name="T38" fmla="*/ 28 w 182"/>
                  <a:gd name="T39" fmla="*/ 99 h 204"/>
                  <a:gd name="T40" fmla="*/ 22 w 182"/>
                  <a:gd name="T41" fmla="*/ 93 h 204"/>
                  <a:gd name="T42" fmla="*/ 26 w 182"/>
                  <a:gd name="T43" fmla="*/ 85 h 204"/>
                  <a:gd name="T44" fmla="*/ 26 w 182"/>
                  <a:gd name="T45" fmla="*/ 76 h 204"/>
                  <a:gd name="T46" fmla="*/ 34 w 182"/>
                  <a:gd name="T47" fmla="*/ 73 h 204"/>
                  <a:gd name="T48" fmla="*/ 40 w 182"/>
                  <a:gd name="T49" fmla="*/ 68 h 204"/>
                  <a:gd name="T50" fmla="*/ 48 w 182"/>
                  <a:gd name="T51" fmla="*/ 71 h 204"/>
                  <a:gd name="T52" fmla="*/ 57 w 182"/>
                  <a:gd name="T53" fmla="*/ 71 h 204"/>
                  <a:gd name="T54" fmla="*/ 60 w 182"/>
                  <a:gd name="T55" fmla="*/ 79 h 204"/>
                  <a:gd name="T56" fmla="*/ 66 w 182"/>
                  <a:gd name="T57" fmla="*/ 85 h 204"/>
                  <a:gd name="T58" fmla="*/ 136 w 182"/>
                  <a:gd name="T59" fmla="*/ 77 h 204"/>
                  <a:gd name="T60" fmla="*/ 126 w 182"/>
                  <a:gd name="T61" fmla="*/ 87 h 204"/>
                  <a:gd name="T62" fmla="*/ 121 w 182"/>
                  <a:gd name="T63" fmla="*/ 100 h 204"/>
                  <a:gd name="T64" fmla="*/ 107 w 182"/>
                  <a:gd name="T65" fmla="*/ 100 h 204"/>
                  <a:gd name="T66" fmla="*/ 94 w 182"/>
                  <a:gd name="T67" fmla="*/ 105 h 204"/>
                  <a:gd name="T68" fmla="*/ 83 w 182"/>
                  <a:gd name="T69" fmla="*/ 96 h 204"/>
                  <a:gd name="T70" fmla="*/ 70 w 182"/>
                  <a:gd name="T71" fmla="*/ 91 h 204"/>
                  <a:gd name="T72" fmla="*/ 70 w 182"/>
                  <a:gd name="T73" fmla="*/ 77 h 204"/>
                  <a:gd name="T74" fmla="*/ 64 w 182"/>
                  <a:gd name="T75" fmla="*/ 64 h 204"/>
                  <a:gd name="T76" fmla="*/ 74 w 182"/>
                  <a:gd name="T77" fmla="*/ 53 h 204"/>
                  <a:gd name="T78" fmla="*/ 79 w 182"/>
                  <a:gd name="T79" fmla="*/ 40 h 204"/>
                  <a:gd name="T80" fmla="*/ 94 w 182"/>
                  <a:gd name="T81" fmla="*/ 40 h 204"/>
                  <a:gd name="T82" fmla="*/ 107 w 182"/>
                  <a:gd name="T83" fmla="*/ 35 h 204"/>
                  <a:gd name="T84" fmla="*/ 117 w 182"/>
                  <a:gd name="T85" fmla="*/ 44 h 204"/>
                  <a:gd name="T86" fmla="*/ 130 w 182"/>
                  <a:gd name="T87" fmla="*/ 49 h 204"/>
                  <a:gd name="T88" fmla="*/ 130 w 182"/>
                  <a:gd name="T89" fmla="*/ 64 h 204"/>
                  <a:gd name="T90" fmla="*/ 136 w 182"/>
                  <a:gd name="T91" fmla="*/ 77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204">
                    <a:moveTo>
                      <a:pt x="170" y="111"/>
                    </a:moveTo>
                    <a:cubicBezTo>
                      <a:pt x="166" y="107"/>
                      <a:pt x="160" y="102"/>
                      <a:pt x="157" y="96"/>
                    </a:cubicBezTo>
                    <a:cubicBezTo>
                      <a:pt x="153" y="87"/>
                      <a:pt x="158" y="79"/>
                      <a:pt x="157" y="70"/>
                    </a:cubicBezTo>
                    <a:cubicBezTo>
                      <a:pt x="157" y="63"/>
                      <a:pt x="155" y="54"/>
                      <a:pt x="153" y="48"/>
                    </a:cubicBezTo>
                    <a:cubicBezTo>
                      <a:pt x="149" y="37"/>
                      <a:pt x="142" y="28"/>
                      <a:pt x="133" y="21"/>
                    </a:cubicBezTo>
                    <a:cubicBezTo>
                      <a:pt x="119" y="8"/>
                      <a:pt x="100" y="0"/>
                      <a:pt x="78" y="0"/>
                    </a:cubicBezTo>
                    <a:cubicBezTo>
                      <a:pt x="35" y="0"/>
                      <a:pt x="0" y="32"/>
                      <a:pt x="0" y="71"/>
                    </a:cubicBezTo>
                    <a:cubicBezTo>
                      <a:pt x="0" y="74"/>
                      <a:pt x="0" y="77"/>
                      <a:pt x="1" y="79"/>
                    </a:cubicBezTo>
                    <a:cubicBezTo>
                      <a:pt x="1" y="96"/>
                      <a:pt x="6" y="117"/>
                      <a:pt x="22" y="139"/>
                    </a:cubicBezTo>
                    <a:cubicBezTo>
                      <a:pt x="22" y="139"/>
                      <a:pt x="43" y="182"/>
                      <a:pt x="0" y="204"/>
                    </a:cubicBezTo>
                    <a:cubicBezTo>
                      <a:pt x="95" y="204"/>
                      <a:pt x="95" y="204"/>
                      <a:pt x="95" y="204"/>
                    </a:cubicBezTo>
                    <a:cubicBezTo>
                      <a:pt x="95" y="204"/>
                      <a:pt x="102" y="176"/>
                      <a:pt x="113" y="176"/>
                    </a:cubicBezTo>
                    <a:cubicBezTo>
                      <a:pt x="123" y="176"/>
                      <a:pt x="133" y="177"/>
                      <a:pt x="142" y="176"/>
                    </a:cubicBezTo>
                    <a:cubicBezTo>
                      <a:pt x="144" y="177"/>
                      <a:pt x="146" y="176"/>
                      <a:pt x="147" y="176"/>
                    </a:cubicBezTo>
                    <a:cubicBezTo>
                      <a:pt x="147" y="176"/>
                      <a:pt x="147" y="176"/>
                      <a:pt x="147" y="176"/>
                    </a:cubicBezTo>
                    <a:cubicBezTo>
                      <a:pt x="147" y="176"/>
                      <a:pt x="147" y="176"/>
                      <a:pt x="147" y="176"/>
                    </a:cubicBezTo>
                    <a:cubicBezTo>
                      <a:pt x="154" y="173"/>
                      <a:pt x="149" y="157"/>
                      <a:pt x="149" y="157"/>
                    </a:cubicBezTo>
                    <a:cubicBezTo>
                      <a:pt x="153" y="155"/>
                      <a:pt x="156" y="153"/>
                      <a:pt x="156" y="151"/>
                    </a:cubicBezTo>
                    <a:cubicBezTo>
                      <a:pt x="156" y="150"/>
                      <a:pt x="156" y="150"/>
                      <a:pt x="156" y="150"/>
                    </a:cubicBezTo>
                    <a:cubicBezTo>
                      <a:pt x="156" y="148"/>
                      <a:pt x="152" y="146"/>
                      <a:pt x="146" y="145"/>
                    </a:cubicBezTo>
                    <a:cubicBezTo>
                      <a:pt x="149" y="145"/>
                      <a:pt x="149" y="145"/>
                      <a:pt x="149" y="145"/>
                    </a:cubicBezTo>
                    <a:cubicBezTo>
                      <a:pt x="153" y="145"/>
                      <a:pt x="156" y="143"/>
                      <a:pt x="156" y="140"/>
                    </a:cubicBezTo>
                    <a:cubicBezTo>
                      <a:pt x="156" y="140"/>
                      <a:pt x="156" y="140"/>
                      <a:pt x="156" y="140"/>
                    </a:cubicBezTo>
                    <a:cubicBezTo>
                      <a:pt x="156" y="139"/>
                      <a:pt x="156" y="138"/>
                      <a:pt x="155" y="138"/>
                    </a:cubicBezTo>
                    <a:cubicBezTo>
                      <a:pt x="156" y="135"/>
                      <a:pt x="159" y="121"/>
                      <a:pt x="160" y="121"/>
                    </a:cubicBezTo>
                    <a:cubicBezTo>
                      <a:pt x="182" y="119"/>
                      <a:pt x="170" y="111"/>
                      <a:pt x="170" y="111"/>
                    </a:cubicBezTo>
                    <a:close/>
                    <a:moveTo>
                      <a:pt x="66" y="93"/>
                    </a:moveTo>
                    <a:cubicBezTo>
                      <a:pt x="62" y="93"/>
                      <a:pt x="62" y="93"/>
                      <a:pt x="62" y="93"/>
                    </a:cubicBezTo>
                    <a:cubicBezTo>
                      <a:pt x="62" y="95"/>
                      <a:pt x="61" y="97"/>
                      <a:pt x="60" y="99"/>
                    </a:cubicBezTo>
                    <a:cubicBezTo>
                      <a:pt x="62" y="102"/>
                      <a:pt x="62" y="102"/>
                      <a:pt x="62" y="102"/>
                    </a:cubicBezTo>
                    <a:cubicBezTo>
                      <a:pt x="57" y="107"/>
                      <a:pt x="57" y="107"/>
                      <a:pt x="57" y="107"/>
                    </a:cubicBezTo>
                    <a:cubicBezTo>
                      <a:pt x="54" y="105"/>
                      <a:pt x="54" y="105"/>
                      <a:pt x="54" y="105"/>
                    </a:cubicBezTo>
                    <a:cubicBezTo>
                      <a:pt x="52" y="106"/>
                      <a:pt x="50" y="107"/>
                      <a:pt x="48" y="107"/>
                    </a:cubicBezTo>
                    <a:cubicBezTo>
                      <a:pt x="48" y="110"/>
                      <a:pt x="48" y="110"/>
                      <a:pt x="48" y="110"/>
                    </a:cubicBezTo>
                    <a:cubicBezTo>
                      <a:pt x="40" y="110"/>
                      <a:pt x="40" y="110"/>
                      <a:pt x="40" y="110"/>
                    </a:cubicBezTo>
                    <a:cubicBezTo>
                      <a:pt x="40" y="107"/>
                      <a:pt x="40" y="107"/>
                      <a:pt x="40" y="107"/>
                    </a:cubicBezTo>
                    <a:cubicBezTo>
                      <a:pt x="38" y="107"/>
                      <a:pt x="36" y="106"/>
                      <a:pt x="34" y="105"/>
                    </a:cubicBezTo>
                    <a:cubicBezTo>
                      <a:pt x="32" y="107"/>
                      <a:pt x="32" y="107"/>
                      <a:pt x="32" y="107"/>
                    </a:cubicBezTo>
                    <a:cubicBezTo>
                      <a:pt x="26" y="102"/>
                      <a:pt x="26" y="102"/>
                      <a:pt x="26" y="102"/>
                    </a:cubicBezTo>
                    <a:cubicBezTo>
                      <a:pt x="28" y="99"/>
                      <a:pt x="28" y="99"/>
                      <a:pt x="28" y="99"/>
                    </a:cubicBezTo>
                    <a:cubicBezTo>
                      <a:pt x="27" y="97"/>
                      <a:pt x="26" y="95"/>
                      <a:pt x="26" y="93"/>
                    </a:cubicBezTo>
                    <a:cubicBezTo>
                      <a:pt x="22" y="93"/>
                      <a:pt x="22" y="93"/>
                      <a:pt x="22" y="93"/>
                    </a:cubicBezTo>
                    <a:cubicBezTo>
                      <a:pt x="22" y="85"/>
                      <a:pt x="22" y="85"/>
                      <a:pt x="22" y="85"/>
                    </a:cubicBezTo>
                    <a:cubicBezTo>
                      <a:pt x="26" y="85"/>
                      <a:pt x="26" y="85"/>
                      <a:pt x="26" y="85"/>
                    </a:cubicBezTo>
                    <a:cubicBezTo>
                      <a:pt x="26" y="83"/>
                      <a:pt x="27" y="81"/>
                      <a:pt x="28" y="79"/>
                    </a:cubicBezTo>
                    <a:cubicBezTo>
                      <a:pt x="26" y="76"/>
                      <a:pt x="26" y="76"/>
                      <a:pt x="26" y="76"/>
                    </a:cubicBezTo>
                    <a:cubicBezTo>
                      <a:pt x="31" y="71"/>
                      <a:pt x="31" y="71"/>
                      <a:pt x="31" y="71"/>
                    </a:cubicBezTo>
                    <a:cubicBezTo>
                      <a:pt x="34" y="73"/>
                      <a:pt x="34" y="73"/>
                      <a:pt x="34" y="73"/>
                    </a:cubicBezTo>
                    <a:cubicBezTo>
                      <a:pt x="36" y="72"/>
                      <a:pt x="38" y="71"/>
                      <a:pt x="40" y="71"/>
                    </a:cubicBezTo>
                    <a:cubicBezTo>
                      <a:pt x="40" y="68"/>
                      <a:pt x="40" y="68"/>
                      <a:pt x="40" y="68"/>
                    </a:cubicBezTo>
                    <a:cubicBezTo>
                      <a:pt x="48" y="68"/>
                      <a:pt x="48" y="68"/>
                      <a:pt x="48" y="68"/>
                    </a:cubicBezTo>
                    <a:cubicBezTo>
                      <a:pt x="48" y="71"/>
                      <a:pt x="48" y="71"/>
                      <a:pt x="48" y="71"/>
                    </a:cubicBezTo>
                    <a:cubicBezTo>
                      <a:pt x="50" y="71"/>
                      <a:pt x="52" y="72"/>
                      <a:pt x="54" y="73"/>
                    </a:cubicBezTo>
                    <a:cubicBezTo>
                      <a:pt x="57" y="71"/>
                      <a:pt x="57" y="71"/>
                      <a:pt x="57" y="71"/>
                    </a:cubicBezTo>
                    <a:cubicBezTo>
                      <a:pt x="63" y="76"/>
                      <a:pt x="63" y="76"/>
                      <a:pt x="63" y="76"/>
                    </a:cubicBezTo>
                    <a:cubicBezTo>
                      <a:pt x="60" y="79"/>
                      <a:pt x="60" y="79"/>
                      <a:pt x="60" y="79"/>
                    </a:cubicBezTo>
                    <a:cubicBezTo>
                      <a:pt x="61" y="81"/>
                      <a:pt x="62" y="83"/>
                      <a:pt x="63" y="85"/>
                    </a:cubicBezTo>
                    <a:cubicBezTo>
                      <a:pt x="66" y="85"/>
                      <a:pt x="66" y="85"/>
                      <a:pt x="66" y="85"/>
                    </a:cubicBezTo>
                    <a:lnTo>
                      <a:pt x="66" y="93"/>
                    </a:lnTo>
                    <a:close/>
                    <a:moveTo>
                      <a:pt x="136" y="77"/>
                    </a:moveTo>
                    <a:cubicBezTo>
                      <a:pt x="130" y="77"/>
                      <a:pt x="130" y="77"/>
                      <a:pt x="130" y="77"/>
                    </a:cubicBezTo>
                    <a:cubicBezTo>
                      <a:pt x="129" y="80"/>
                      <a:pt x="128" y="84"/>
                      <a:pt x="126" y="87"/>
                    </a:cubicBezTo>
                    <a:cubicBezTo>
                      <a:pt x="130" y="91"/>
                      <a:pt x="130" y="91"/>
                      <a:pt x="130" y="91"/>
                    </a:cubicBezTo>
                    <a:cubicBezTo>
                      <a:pt x="121" y="100"/>
                      <a:pt x="121" y="100"/>
                      <a:pt x="121" y="100"/>
                    </a:cubicBezTo>
                    <a:cubicBezTo>
                      <a:pt x="117" y="96"/>
                      <a:pt x="117" y="96"/>
                      <a:pt x="117" y="96"/>
                    </a:cubicBezTo>
                    <a:cubicBezTo>
                      <a:pt x="114" y="98"/>
                      <a:pt x="110" y="99"/>
                      <a:pt x="107" y="100"/>
                    </a:cubicBezTo>
                    <a:cubicBezTo>
                      <a:pt x="107" y="105"/>
                      <a:pt x="107" y="105"/>
                      <a:pt x="107" y="105"/>
                    </a:cubicBezTo>
                    <a:cubicBezTo>
                      <a:pt x="94" y="105"/>
                      <a:pt x="94" y="105"/>
                      <a:pt x="94" y="105"/>
                    </a:cubicBezTo>
                    <a:cubicBezTo>
                      <a:pt x="94" y="100"/>
                      <a:pt x="94" y="100"/>
                      <a:pt x="94" y="100"/>
                    </a:cubicBezTo>
                    <a:cubicBezTo>
                      <a:pt x="90" y="100"/>
                      <a:pt x="86" y="98"/>
                      <a:pt x="83" y="96"/>
                    </a:cubicBezTo>
                    <a:cubicBezTo>
                      <a:pt x="79" y="100"/>
                      <a:pt x="79" y="100"/>
                      <a:pt x="79" y="100"/>
                    </a:cubicBezTo>
                    <a:cubicBezTo>
                      <a:pt x="70" y="91"/>
                      <a:pt x="70" y="91"/>
                      <a:pt x="70" y="91"/>
                    </a:cubicBezTo>
                    <a:cubicBezTo>
                      <a:pt x="74" y="87"/>
                      <a:pt x="74" y="87"/>
                      <a:pt x="74" y="87"/>
                    </a:cubicBezTo>
                    <a:cubicBezTo>
                      <a:pt x="72" y="84"/>
                      <a:pt x="71" y="81"/>
                      <a:pt x="70" y="77"/>
                    </a:cubicBezTo>
                    <a:cubicBezTo>
                      <a:pt x="64" y="77"/>
                      <a:pt x="64" y="77"/>
                      <a:pt x="64" y="77"/>
                    </a:cubicBezTo>
                    <a:cubicBezTo>
                      <a:pt x="64" y="64"/>
                      <a:pt x="64" y="64"/>
                      <a:pt x="64" y="64"/>
                    </a:cubicBezTo>
                    <a:cubicBezTo>
                      <a:pt x="70" y="64"/>
                      <a:pt x="70" y="64"/>
                      <a:pt x="70" y="64"/>
                    </a:cubicBezTo>
                    <a:cubicBezTo>
                      <a:pt x="70" y="60"/>
                      <a:pt x="72" y="56"/>
                      <a:pt x="74" y="53"/>
                    </a:cubicBezTo>
                    <a:cubicBezTo>
                      <a:pt x="70" y="49"/>
                      <a:pt x="70" y="49"/>
                      <a:pt x="70" y="49"/>
                    </a:cubicBezTo>
                    <a:cubicBezTo>
                      <a:pt x="79" y="40"/>
                      <a:pt x="79" y="40"/>
                      <a:pt x="79" y="40"/>
                    </a:cubicBezTo>
                    <a:cubicBezTo>
                      <a:pt x="83" y="44"/>
                      <a:pt x="83" y="44"/>
                      <a:pt x="83" y="44"/>
                    </a:cubicBezTo>
                    <a:cubicBezTo>
                      <a:pt x="86" y="42"/>
                      <a:pt x="90" y="41"/>
                      <a:pt x="94" y="40"/>
                    </a:cubicBezTo>
                    <a:cubicBezTo>
                      <a:pt x="94" y="35"/>
                      <a:pt x="94" y="35"/>
                      <a:pt x="94" y="35"/>
                    </a:cubicBezTo>
                    <a:cubicBezTo>
                      <a:pt x="107" y="35"/>
                      <a:pt x="107" y="35"/>
                      <a:pt x="107" y="35"/>
                    </a:cubicBezTo>
                    <a:cubicBezTo>
                      <a:pt x="107" y="40"/>
                      <a:pt x="107" y="40"/>
                      <a:pt x="107" y="40"/>
                    </a:cubicBezTo>
                    <a:cubicBezTo>
                      <a:pt x="110" y="41"/>
                      <a:pt x="114" y="42"/>
                      <a:pt x="117" y="44"/>
                    </a:cubicBezTo>
                    <a:cubicBezTo>
                      <a:pt x="121" y="40"/>
                      <a:pt x="121" y="40"/>
                      <a:pt x="121" y="40"/>
                    </a:cubicBezTo>
                    <a:cubicBezTo>
                      <a:pt x="130" y="49"/>
                      <a:pt x="130" y="49"/>
                      <a:pt x="130" y="49"/>
                    </a:cubicBezTo>
                    <a:cubicBezTo>
                      <a:pt x="126" y="53"/>
                      <a:pt x="126" y="53"/>
                      <a:pt x="126" y="53"/>
                    </a:cubicBezTo>
                    <a:cubicBezTo>
                      <a:pt x="128" y="57"/>
                      <a:pt x="130" y="60"/>
                      <a:pt x="130" y="64"/>
                    </a:cubicBezTo>
                    <a:cubicBezTo>
                      <a:pt x="136" y="64"/>
                      <a:pt x="136" y="64"/>
                      <a:pt x="136" y="64"/>
                    </a:cubicBezTo>
                    <a:lnTo>
                      <a:pt x="136" y="7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12" name="文本框 11"/>
            <p:cNvSpPr txBox="1"/>
            <p:nvPr/>
          </p:nvSpPr>
          <p:spPr>
            <a:xfrm>
              <a:off x="8067773" y="2031857"/>
              <a:ext cx="3856355" cy="953135"/>
            </a:xfrm>
            <a:prstGeom prst="rect">
              <a:avLst/>
            </a:prstGeom>
            <a:grpFill/>
            <a:effectLst/>
          </p:spPr>
          <p:txBody>
            <a:bodyPr wrap="square" rtlCol="0">
              <a:spAutoFit/>
            </a:bodyPr>
            <a:lstStyle/>
            <a:p>
              <a:pPr algn="l"/>
              <a:r>
                <a:rPr lang="zh-CN" altLang="en-US" sz="1400" dirty="0" smtClean="0">
                  <a:solidFill>
                    <a:schemeClr val="bg1"/>
                  </a:solidFill>
                  <a:latin typeface="微软雅黑" panose="020B0503020204020204" charset="-122"/>
                  <a:ea typeface="微软雅黑" panose="020B0503020204020204" charset="-122"/>
                </a:rPr>
                <a:t>汽车照明年</a:t>
              </a:r>
              <a:endParaRPr lang="zh-CN" altLang="en-US" sz="1400" dirty="0" smtClean="0">
                <a:solidFill>
                  <a:schemeClr val="bg1"/>
                </a:solidFill>
                <a:latin typeface="微软雅黑" panose="020B0503020204020204" charset="-122"/>
                <a:ea typeface="微软雅黑" panose="020B0503020204020204" charset="-122"/>
              </a:endParaRPr>
            </a:p>
            <a:p>
              <a:pPr algn="l"/>
              <a:r>
                <a:rPr lang="zh-CN" altLang="en-US" sz="1400" dirty="0" smtClean="0">
                  <a:solidFill>
                    <a:schemeClr val="bg1"/>
                  </a:solidFill>
                  <a:latin typeface="微软雅黑" panose="020B0503020204020204" charset="-122"/>
                  <a:ea typeface="微软雅黑" panose="020B0503020204020204" charset="-122"/>
                </a:rPr>
                <a:t>由于互联网的新锐加入，电动汽车，已走在国际前列。这对汽车照明的“前装”市场是天赐良机，同样又推动了“后装”市场</a:t>
              </a:r>
              <a:endParaRPr lang="zh-CN" altLang="en-US" sz="1400" dirty="0" smtClean="0">
                <a:solidFill>
                  <a:schemeClr val="bg1"/>
                </a:solidFill>
                <a:latin typeface="微软雅黑" panose="020B0503020204020204" charset="-122"/>
                <a:ea typeface="微软雅黑" panose="020B0503020204020204" charset="-122"/>
              </a:endParaRPr>
            </a:p>
          </p:txBody>
        </p:sp>
      </p:grpSp>
      <p:grpSp>
        <p:nvGrpSpPr>
          <p:cNvPr id="18" name="组合 17"/>
          <p:cNvGrpSpPr/>
          <p:nvPr/>
        </p:nvGrpSpPr>
        <p:grpSpPr>
          <a:xfrm>
            <a:off x="7146388" y="3100180"/>
            <a:ext cx="5045612" cy="1017021"/>
            <a:chOff x="7146388" y="3100180"/>
            <a:chExt cx="5045612" cy="1017021"/>
          </a:xfrm>
          <a:solidFill>
            <a:srgbClr val="FC0028"/>
          </a:solidFill>
        </p:grpSpPr>
        <p:sp>
          <p:nvSpPr>
            <p:cNvPr id="19" name="任意多边形 18"/>
            <p:cNvSpPr/>
            <p:nvPr/>
          </p:nvSpPr>
          <p:spPr>
            <a:xfrm>
              <a:off x="7146388" y="3100815"/>
              <a:ext cx="5045612" cy="1016386"/>
            </a:xfrm>
            <a:custGeom>
              <a:avLst/>
              <a:gdLst>
                <a:gd name="connsiteX0" fmla="*/ 566002 w 5345723"/>
                <a:gd name="connsiteY0" fmla="*/ 106419 h 1076840"/>
                <a:gd name="connsiteX1" fmla="*/ 134002 w 5345723"/>
                <a:gd name="connsiteY1" fmla="*/ 538419 h 1076840"/>
                <a:gd name="connsiteX2" fmla="*/ 566002 w 5345723"/>
                <a:gd name="connsiteY2" fmla="*/ 970419 h 1076840"/>
                <a:gd name="connsiteX3" fmla="*/ 998002 w 5345723"/>
                <a:gd name="connsiteY3" fmla="*/ 538419 h 1076840"/>
                <a:gd name="connsiteX4" fmla="*/ 566002 w 5345723"/>
                <a:gd name="connsiteY4" fmla="*/ 106419 h 1076840"/>
                <a:gd name="connsiteX5" fmla="*/ 538420 w 5345723"/>
                <a:gd name="connsiteY5" fmla="*/ 0 h 1076840"/>
                <a:gd name="connsiteX6" fmla="*/ 5290295 w 5345723"/>
                <a:gd name="connsiteY6" fmla="*/ 0 h 1076840"/>
                <a:gd name="connsiteX7" fmla="*/ 5345723 w 5345723"/>
                <a:gd name="connsiteY7" fmla="*/ 5588 h 1076840"/>
                <a:gd name="connsiteX8" fmla="*/ 5345723 w 5345723"/>
                <a:gd name="connsiteY8" fmla="*/ 1071252 h 1076840"/>
                <a:gd name="connsiteX9" fmla="*/ 5290294 w 5345723"/>
                <a:gd name="connsiteY9" fmla="*/ 1076840 h 1076840"/>
                <a:gd name="connsiteX10" fmla="*/ 538420 w 5345723"/>
                <a:gd name="connsiteY10" fmla="*/ 1076839 h 1076840"/>
                <a:gd name="connsiteX11" fmla="*/ 10939 w 5345723"/>
                <a:gd name="connsiteY11" fmla="*/ 646929 h 1076840"/>
                <a:gd name="connsiteX12" fmla="*/ 0 w 5345723"/>
                <a:gd name="connsiteY12" fmla="*/ 538420 h 1076840"/>
                <a:gd name="connsiteX13" fmla="*/ 10939 w 5345723"/>
                <a:gd name="connsiteY13" fmla="*/ 429910 h 1076840"/>
                <a:gd name="connsiteX14" fmla="*/ 538420 w 5345723"/>
                <a:gd name="connsiteY14" fmla="*/ 0 h 10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45723" h="1076840">
                  <a:moveTo>
                    <a:pt x="566002" y="106419"/>
                  </a:moveTo>
                  <a:cubicBezTo>
                    <a:pt x="327415" y="106419"/>
                    <a:pt x="134002" y="299832"/>
                    <a:pt x="134002" y="538419"/>
                  </a:cubicBezTo>
                  <a:cubicBezTo>
                    <a:pt x="134002" y="777006"/>
                    <a:pt x="327415" y="970419"/>
                    <a:pt x="566002" y="970419"/>
                  </a:cubicBezTo>
                  <a:cubicBezTo>
                    <a:pt x="804589" y="970419"/>
                    <a:pt x="998002" y="777006"/>
                    <a:pt x="998002" y="538419"/>
                  </a:cubicBezTo>
                  <a:cubicBezTo>
                    <a:pt x="998002" y="299832"/>
                    <a:pt x="804589" y="106419"/>
                    <a:pt x="566002" y="106419"/>
                  </a:cubicBezTo>
                  <a:close/>
                  <a:moveTo>
                    <a:pt x="538420" y="0"/>
                  </a:moveTo>
                  <a:lnTo>
                    <a:pt x="5290295" y="0"/>
                  </a:lnTo>
                  <a:lnTo>
                    <a:pt x="5345723" y="5588"/>
                  </a:lnTo>
                  <a:lnTo>
                    <a:pt x="5345723" y="1071252"/>
                  </a:lnTo>
                  <a:lnTo>
                    <a:pt x="5290294" y="1076840"/>
                  </a:lnTo>
                  <a:lnTo>
                    <a:pt x="538420" y="1076839"/>
                  </a:lnTo>
                  <a:cubicBezTo>
                    <a:pt x="278229" y="1076839"/>
                    <a:pt x="61145" y="892278"/>
                    <a:pt x="10939" y="646929"/>
                  </a:cubicBezTo>
                  <a:lnTo>
                    <a:pt x="0" y="538420"/>
                  </a:lnTo>
                  <a:lnTo>
                    <a:pt x="10939" y="429910"/>
                  </a:lnTo>
                  <a:cubicBezTo>
                    <a:pt x="61145" y="184561"/>
                    <a:pt x="278229" y="0"/>
                    <a:pt x="5384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7505574" y="3417302"/>
              <a:ext cx="339665" cy="336162"/>
              <a:chOff x="6967126" y="4092464"/>
              <a:chExt cx="453105" cy="448433"/>
            </a:xfrm>
            <a:grpFill/>
            <a:effectLst/>
          </p:grpSpPr>
          <p:sp>
            <p:nvSpPr>
              <p:cNvPr id="22" name="Freeform 136"/>
              <p:cNvSpPr/>
              <p:nvPr/>
            </p:nvSpPr>
            <p:spPr bwMode="auto">
              <a:xfrm>
                <a:off x="6967126" y="4343773"/>
                <a:ext cx="453105" cy="197124"/>
              </a:xfrm>
              <a:custGeom>
                <a:avLst/>
                <a:gdLst>
                  <a:gd name="T0" fmla="*/ 103 w 205"/>
                  <a:gd name="T1" fmla="*/ 19 h 89"/>
                  <a:gd name="T2" fmla="*/ 47 w 205"/>
                  <a:gd name="T3" fmla="*/ 0 h 89"/>
                  <a:gd name="T4" fmla="*/ 0 w 205"/>
                  <a:gd name="T5" fmla="*/ 0 h 89"/>
                  <a:gd name="T6" fmla="*/ 0 w 205"/>
                  <a:gd name="T7" fmla="*/ 67 h 89"/>
                  <a:gd name="T8" fmla="*/ 22 w 205"/>
                  <a:gd name="T9" fmla="*/ 89 h 89"/>
                  <a:gd name="T10" fmla="*/ 183 w 205"/>
                  <a:gd name="T11" fmla="*/ 89 h 89"/>
                  <a:gd name="T12" fmla="*/ 205 w 205"/>
                  <a:gd name="T13" fmla="*/ 67 h 89"/>
                  <a:gd name="T14" fmla="*/ 205 w 205"/>
                  <a:gd name="T15" fmla="*/ 0 h 89"/>
                  <a:gd name="T16" fmla="*/ 158 w 205"/>
                  <a:gd name="T17" fmla="*/ 0 h 89"/>
                  <a:gd name="T18" fmla="*/ 103 w 205"/>
                  <a:gd name="T19" fmla="*/ 1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89">
                    <a:moveTo>
                      <a:pt x="103" y="19"/>
                    </a:moveTo>
                    <a:cubicBezTo>
                      <a:pt x="82" y="19"/>
                      <a:pt x="62" y="12"/>
                      <a:pt x="47" y="0"/>
                    </a:cubicBezTo>
                    <a:cubicBezTo>
                      <a:pt x="0" y="0"/>
                      <a:pt x="0" y="0"/>
                      <a:pt x="0" y="0"/>
                    </a:cubicBezTo>
                    <a:cubicBezTo>
                      <a:pt x="0" y="67"/>
                      <a:pt x="0" y="67"/>
                      <a:pt x="0" y="67"/>
                    </a:cubicBezTo>
                    <a:cubicBezTo>
                      <a:pt x="0" y="79"/>
                      <a:pt x="10" y="89"/>
                      <a:pt x="22" y="89"/>
                    </a:cubicBezTo>
                    <a:cubicBezTo>
                      <a:pt x="183" y="89"/>
                      <a:pt x="183" y="89"/>
                      <a:pt x="183" y="89"/>
                    </a:cubicBezTo>
                    <a:cubicBezTo>
                      <a:pt x="195" y="89"/>
                      <a:pt x="205" y="79"/>
                      <a:pt x="205" y="67"/>
                    </a:cubicBezTo>
                    <a:cubicBezTo>
                      <a:pt x="205" y="0"/>
                      <a:pt x="205" y="0"/>
                      <a:pt x="205" y="0"/>
                    </a:cubicBezTo>
                    <a:cubicBezTo>
                      <a:pt x="158" y="0"/>
                      <a:pt x="158" y="0"/>
                      <a:pt x="158" y="0"/>
                    </a:cubicBezTo>
                    <a:cubicBezTo>
                      <a:pt x="143" y="12"/>
                      <a:pt x="124" y="19"/>
                      <a:pt x="10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23" name="Freeform 137"/>
              <p:cNvSpPr>
                <a:spLocks noEditPoints="1"/>
              </p:cNvSpPr>
              <p:nvPr/>
            </p:nvSpPr>
            <p:spPr bwMode="auto">
              <a:xfrm>
                <a:off x="6967126" y="4092464"/>
                <a:ext cx="453105" cy="260652"/>
              </a:xfrm>
              <a:custGeom>
                <a:avLst/>
                <a:gdLst>
                  <a:gd name="T0" fmla="*/ 183 w 205"/>
                  <a:gd name="T1" fmla="*/ 42 h 118"/>
                  <a:gd name="T2" fmla="*/ 180 w 205"/>
                  <a:gd name="T3" fmla="*/ 42 h 118"/>
                  <a:gd name="T4" fmla="*/ 154 w 205"/>
                  <a:gd name="T5" fmla="*/ 42 h 118"/>
                  <a:gd name="T6" fmla="*/ 154 w 205"/>
                  <a:gd name="T7" fmla="*/ 22 h 118"/>
                  <a:gd name="T8" fmla="*/ 132 w 205"/>
                  <a:gd name="T9" fmla="*/ 0 h 118"/>
                  <a:gd name="T10" fmla="*/ 73 w 205"/>
                  <a:gd name="T11" fmla="*/ 0 h 118"/>
                  <a:gd name="T12" fmla="*/ 51 w 205"/>
                  <a:gd name="T13" fmla="*/ 22 h 118"/>
                  <a:gd name="T14" fmla="*/ 51 w 205"/>
                  <a:gd name="T15" fmla="*/ 42 h 118"/>
                  <a:gd name="T16" fmla="*/ 25 w 205"/>
                  <a:gd name="T17" fmla="*/ 42 h 118"/>
                  <a:gd name="T18" fmla="*/ 22 w 205"/>
                  <a:gd name="T19" fmla="*/ 42 h 118"/>
                  <a:gd name="T20" fmla="*/ 0 w 205"/>
                  <a:gd name="T21" fmla="*/ 64 h 118"/>
                  <a:gd name="T22" fmla="*/ 0 w 205"/>
                  <a:gd name="T23" fmla="*/ 101 h 118"/>
                  <a:gd name="T24" fmla="*/ 54 w 205"/>
                  <a:gd name="T25" fmla="*/ 101 h 118"/>
                  <a:gd name="T26" fmla="*/ 103 w 205"/>
                  <a:gd name="T27" fmla="*/ 118 h 118"/>
                  <a:gd name="T28" fmla="*/ 151 w 205"/>
                  <a:gd name="T29" fmla="*/ 101 h 118"/>
                  <a:gd name="T30" fmla="*/ 205 w 205"/>
                  <a:gd name="T31" fmla="*/ 101 h 118"/>
                  <a:gd name="T32" fmla="*/ 205 w 205"/>
                  <a:gd name="T33" fmla="*/ 64 h 118"/>
                  <a:gd name="T34" fmla="*/ 183 w 205"/>
                  <a:gd name="T35" fmla="*/ 42 h 118"/>
                  <a:gd name="T36" fmla="*/ 67 w 205"/>
                  <a:gd name="T37" fmla="*/ 26 h 118"/>
                  <a:gd name="T38" fmla="*/ 67 w 205"/>
                  <a:gd name="T39" fmla="*/ 22 h 118"/>
                  <a:gd name="T40" fmla="*/ 73 w 205"/>
                  <a:gd name="T41" fmla="*/ 17 h 118"/>
                  <a:gd name="T42" fmla="*/ 132 w 205"/>
                  <a:gd name="T43" fmla="*/ 17 h 118"/>
                  <a:gd name="T44" fmla="*/ 138 w 205"/>
                  <a:gd name="T45" fmla="*/ 22 h 118"/>
                  <a:gd name="T46" fmla="*/ 138 w 205"/>
                  <a:gd name="T47" fmla="*/ 26 h 118"/>
                  <a:gd name="T48" fmla="*/ 138 w 205"/>
                  <a:gd name="T49" fmla="*/ 42 h 118"/>
                  <a:gd name="T50" fmla="*/ 67 w 205"/>
                  <a:gd name="T51" fmla="*/ 42 h 118"/>
                  <a:gd name="T52" fmla="*/ 67 w 205"/>
                  <a:gd name="T53" fmla="*/ 26 h 118"/>
                  <a:gd name="T54" fmla="*/ 101 w 205"/>
                  <a:gd name="T55" fmla="*/ 101 h 118"/>
                  <a:gd name="T56" fmla="*/ 85 w 205"/>
                  <a:gd name="T57" fmla="*/ 86 h 118"/>
                  <a:gd name="T58" fmla="*/ 101 w 205"/>
                  <a:gd name="T59" fmla="*/ 70 h 118"/>
                  <a:gd name="T60" fmla="*/ 117 w 205"/>
                  <a:gd name="T61" fmla="*/ 86 h 118"/>
                  <a:gd name="T62" fmla="*/ 101 w 205"/>
                  <a:gd name="T63" fmla="*/ 10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 h="118">
                    <a:moveTo>
                      <a:pt x="183" y="42"/>
                    </a:moveTo>
                    <a:cubicBezTo>
                      <a:pt x="180" y="42"/>
                      <a:pt x="180" y="42"/>
                      <a:pt x="180" y="42"/>
                    </a:cubicBezTo>
                    <a:cubicBezTo>
                      <a:pt x="154" y="42"/>
                      <a:pt x="154" y="42"/>
                      <a:pt x="154" y="42"/>
                    </a:cubicBezTo>
                    <a:cubicBezTo>
                      <a:pt x="154" y="22"/>
                      <a:pt x="154" y="22"/>
                      <a:pt x="154" y="22"/>
                    </a:cubicBezTo>
                    <a:cubicBezTo>
                      <a:pt x="154" y="10"/>
                      <a:pt x="144" y="0"/>
                      <a:pt x="132" y="0"/>
                    </a:cubicBezTo>
                    <a:cubicBezTo>
                      <a:pt x="73" y="0"/>
                      <a:pt x="73" y="0"/>
                      <a:pt x="73" y="0"/>
                    </a:cubicBezTo>
                    <a:cubicBezTo>
                      <a:pt x="61" y="0"/>
                      <a:pt x="51" y="10"/>
                      <a:pt x="51" y="22"/>
                    </a:cubicBezTo>
                    <a:cubicBezTo>
                      <a:pt x="51" y="42"/>
                      <a:pt x="51" y="42"/>
                      <a:pt x="51" y="42"/>
                    </a:cubicBezTo>
                    <a:cubicBezTo>
                      <a:pt x="25" y="42"/>
                      <a:pt x="25" y="42"/>
                      <a:pt x="25" y="42"/>
                    </a:cubicBezTo>
                    <a:cubicBezTo>
                      <a:pt x="22" y="42"/>
                      <a:pt x="22" y="42"/>
                      <a:pt x="22" y="42"/>
                    </a:cubicBezTo>
                    <a:cubicBezTo>
                      <a:pt x="10" y="42"/>
                      <a:pt x="0" y="52"/>
                      <a:pt x="0" y="64"/>
                    </a:cubicBezTo>
                    <a:cubicBezTo>
                      <a:pt x="0" y="101"/>
                      <a:pt x="0" y="101"/>
                      <a:pt x="0" y="101"/>
                    </a:cubicBezTo>
                    <a:cubicBezTo>
                      <a:pt x="54" y="101"/>
                      <a:pt x="54" y="101"/>
                      <a:pt x="54" y="101"/>
                    </a:cubicBezTo>
                    <a:cubicBezTo>
                      <a:pt x="67" y="112"/>
                      <a:pt x="84" y="118"/>
                      <a:pt x="103" y="118"/>
                    </a:cubicBezTo>
                    <a:cubicBezTo>
                      <a:pt x="121" y="118"/>
                      <a:pt x="138" y="112"/>
                      <a:pt x="151" y="101"/>
                    </a:cubicBezTo>
                    <a:cubicBezTo>
                      <a:pt x="205" y="101"/>
                      <a:pt x="205" y="101"/>
                      <a:pt x="205" y="101"/>
                    </a:cubicBezTo>
                    <a:cubicBezTo>
                      <a:pt x="205" y="64"/>
                      <a:pt x="205" y="64"/>
                      <a:pt x="205" y="64"/>
                    </a:cubicBezTo>
                    <a:cubicBezTo>
                      <a:pt x="205" y="52"/>
                      <a:pt x="195" y="42"/>
                      <a:pt x="183" y="42"/>
                    </a:cubicBezTo>
                    <a:close/>
                    <a:moveTo>
                      <a:pt x="67" y="26"/>
                    </a:moveTo>
                    <a:cubicBezTo>
                      <a:pt x="67" y="22"/>
                      <a:pt x="67" y="22"/>
                      <a:pt x="67" y="22"/>
                    </a:cubicBezTo>
                    <a:cubicBezTo>
                      <a:pt x="67" y="19"/>
                      <a:pt x="70" y="17"/>
                      <a:pt x="73" y="17"/>
                    </a:cubicBezTo>
                    <a:cubicBezTo>
                      <a:pt x="132" y="17"/>
                      <a:pt x="132" y="17"/>
                      <a:pt x="132" y="17"/>
                    </a:cubicBezTo>
                    <a:cubicBezTo>
                      <a:pt x="135" y="17"/>
                      <a:pt x="138" y="19"/>
                      <a:pt x="138" y="22"/>
                    </a:cubicBezTo>
                    <a:cubicBezTo>
                      <a:pt x="138" y="26"/>
                      <a:pt x="138" y="26"/>
                      <a:pt x="138" y="26"/>
                    </a:cubicBezTo>
                    <a:cubicBezTo>
                      <a:pt x="138" y="42"/>
                      <a:pt x="138" y="42"/>
                      <a:pt x="138" y="42"/>
                    </a:cubicBezTo>
                    <a:cubicBezTo>
                      <a:pt x="67" y="42"/>
                      <a:pt x="67" y="42"/>
                      <a:pt x="67" y="42"/>
                    </a:cubicBezTo>
                    <a:lnTo>
                      <a:pt x="67" y="26"/>
                    </a:lnTo>
                    <a:close/>
                    <a:moveTo>
                      <a:pt x="101" y="101"/>
                    </a:moveTo>
                    <a:cubicBezTo>
                      <a:pt x="92" y="101"/>
                      <a:pt x="85" y="94"/>
                      <a:pt x="85" y="86"/>
                    </a:cubicBezTo>
                    <a:cubicBezTo>
                      <a:pt x="85" y="77"/>
                      <a:pt x="92" y="70"/>
                      <a:pt x="101" y="70"/>
                    </a:cubicBezTo>
                    <a:cubicBezTo>
                      <a:pt x="110" y="70"/>
                      <a:pt x="117" y="77"/>
                      <a:pt x="117" y="86"/>
                    </a:cubicBezTo>
                    <a:cubicBezTo>
                      <a:pt x="117" y="94"/>
                      <a:pt x="110" y="101"/>
                      <a:pt x="101"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21" name="文本框 20"/>
            <p:cNvSpPr txBox="1"/>
            <p:nvPr/>
          </p:nvSpPr>
          <p:spPr>
            <a:xfrm>
              <a:off x="8167468" y="3100180"/>
              <a:ext cx="3966845" cy="521970"/>
            </a:xfrm>
            <a:prstGeom prst="rect">
              <a:avLst/>
            </a:prstGeom>
            <a:grpFill/>
            <a:effectLst/>
          </p:spPr>
          <p:txBody>
            <a:bodyPr wrap="square" rtlCol="0">
              <a:spAutoFit/>
            </a:bodyPr>
            <a:lstStyle/>
            <a:p>
              <a:pPr algn="l"/>
              <a:r>
                <a:rPr lang="zh-CN" altLang="en-US" sz="1400" dirty="0" smtClean="0">
                  <a:solidFill>
                    <a:schemeClr val="bg1"/>
                  </a:solidFill>
                  <a:latin typeface="微软雅黑" panose="020B0503020204020204" charset="-122"/>
                  <a:ea typeface="微软雅黑" panose="020B0503020204020204" charset="-122"/>
                </a:rPr>
                <a:t>城市照明年</a:t>
              </a:r>
              <a:endParaRPr lang="zh-CN" altLang="en-US" sz="1400" dirty="0" smtClean="0">
                <a:solidFill>
                  <a:schemeClr val="bg1"/>
                </a:solidFill>
                <a:latin typeface="微软雅黑" panose="020B0503020204020204" charset="-122"/>
                <a:ea typeface="微软雅黑" panose="020B0503020204020204" charset="-122"/>
              </a:endParaRPr>
            </a:p>
            <a:p>
              <a:pPr algn="l"/>
              <a:r>
                <a:rPr lang="zh-CN" altLang="en-US" sz="1400" dirty="0" smtClean="0">
                  <a:solidFill>
                    <a:schemeClr val="bg1"/>
                  </a:solidFill>
                  <a:latin typeface="微软雅黑" panose="020B0503020204020204" charset="-122"/>
                  <a:ea typeface="微软雅黑" panose="020B0503020204020204" charset="-122"/>
                </a:rPr>
                <a:t>据说，今年约有1000多亿夜景灯光投入。</a:t>
              </a:r>
              <a:endParaRPr lang="zh-CN" altLang="en-US" sz="1400" dirty="0" smtClean="0">
                <a:solidFill>
                  <a:schemeClr val="bg1"/>
                </a:solidFill>
                <a:latin typeface="微软雅黑" panose="020B0503020204020204" charset="-122"/>
                <a:ea typeface="微软雅黑" panose="020B0503020204020204" charset="-122"/>
              </a:endParaRPr>
            </a:p>
          </p:txBody>
        </p:sp>
      </p:grpSp>
      <p:grpSp>
        <p:nvGrpSpPr>
          <p:cNvPr id="24" name="组合 23"/>
          <p:cNvGrpSpPr/>
          <p:nvPr/>
        </p:nvGrpSpPr>
        <p:grpSpPr>
          <a:xfrm>
            <a:off x="7146388" y="4188823"/>
            <a:ext cx="5045612" cy="1016386"/>
            <a:chOff x="7146388" y="4188823"/>
            <a:chExt cx="5045612" cy="1016386"/>
          </a:xfrm>
          <a:solidFill>
            <a:srgbClr val="FC0028"/>
          </a:solidFill>
        </p:grpSpPr>
        <p:sp>
          <p:nvSpPr>
            <p:cNvPr id="25" name="任意多边形 24"/>
            <p:cNvSpPr/>
            <p:nvPr/>
          </p:nvSpPr>
          <p:spPr>
            <a:xfrm>
              <a:off x="7146388" y="4188823"/>
              <a:ext cx="5045612" cy="1016386"/>
            </a:xfrm>
            <a:custGeom>
              <a:avLst/>
              <a:gdLst>
                <a:gd name="connsiteX0" fmla="*/ 566002 w 5345723"/>
                <a:gd name="connsiteY0" fmla="*/ 106419 h 1076840"/>
                <a:gd name="connsiteX1" fmla="*/ 134002 w 5345723"/>
                <a:gd name="connsiteY1" fmla="*/ 538419 h 1076840"/>
                <a:gd name="connsiteX2" fmla="*/ 566002 w 5345723"/>
                <a:gd name="connsiteY2" fmla="*/ 970419 h 1076840"/>
                <a:gd name="connsiteX3" fmla="*/ 998002 w 5345723"/>
                <a:gd name="connsiteY3" fmla="*/ 538419 h 1076840"/>
                <a:gd name="connsiteX4" fmla="*/ 566002 w 5345723"/>
                <a:gd name="connsiteY4" fmla="*/ 106419 h 1076840"/>
                <a:gd name="connsiteX5" fmla="*/ 538420 w 5345723"/>
                <a:gd name="connsiteY5" fmla="*/ 0 h 1076840"/>
                <a:gd name="connsiteX6" fmla="*/ 5290295 w 5345723"/>
                <a:gd name="connsiteY6" fmla="*/ 0 h 1076840"/>
                <a:gd name="connsiteX7" fmla="*/ 5345723 w 5345723"/>
                <a:gd name="connsiteY7" fmla="*/ 5588 h 1076840"/>
                <a:gd name="connsiteX8" fmla="*/ 5345723 w 5345723"/>
                <a:gd name="connsiteY8" fmla="*/ 1071252 h 1076840"/>
                <a:gd name="connsiteX9" fmla="*/ 5290294 w 5345723"/>
                <a:gd name="connsiteY9" fmla="*/ 1076840 h 1076840"/>
                <a:gd name="connsiteX10" fmla="*/ 538420 w 5345723"/>
                <a:gd name="connsiteY10" fmla="*/ 1076839 h 1076840"/>
                <a:gd name="connsiteX11" fmla="*/ 10939 w 5345723"/>
                <a:gd name="connsiteY11" fmla="*/ 646929 h 1076840"/>
                <a:gd name="connsiteX12" fmla="*/ 0 w 5345723"/>
                <a:gd name="connsiteY12" fmla="*/ 538420 h 1076840"/>
                <a:gd name="connsiteX13" fmla="*/ 10939 w 5345723"/>
                <a:gd name="connsiteY13" fmla="*/ 429910 h 1076840"/>
                <a:gd name="connsiteX14" fmla="*/ 538420 w 5345723"/>
                <a:gd name="connsiteY14" fmla="*/ 0 h 10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45723" h="1076840">
                  <a:moveTo>
                    <a:pt x="566002" y="106419"/>
                  </a:moveTo>
                  <a:cubicBezTo>
                    <a:pt x="327415" y="106419"/>
                    <a:pt x="134002" y="299832"/>
                    <a:pt x="134002" y="538419"/>
                  </a:cubicBezTo>
                  <a:cubicBezTo>
                    <a:pt x="134002" y="777006"/>
                    <a:pt x="327415" y="970419"/>
                    <a:pt x="566002" y="970419"/>
                  </a:cubicBezTo>
                  <a:cubicBezTo>
                    <a:pt x="804589" y="970419"/>
                    <a:pt x="998002" y="777006"/>
                    <a:pt x="998002" y="538419"/>
                  </a:cubicBezTo>
                  <a:cubicBezTo>
                    <a:pt x="998002" y="299832"/>
                    <a:pt x="804589" y="106419"/>
                    <a:pt x="566002" y="106419"/>
                  </a:cubicBezTo>
                  <a:close/>
                  <a:moveTo>
                    <a:pt x="538420" y="0"/>
                  </a:moveTo>
                  <a:lnTo>
                    <a:pt x="5290295" y="0"/>
                  </a:lnTo>
                  <a:lnTo>
                    <a:pt x="5345723" y="5588"/>
                  </a:lnTo>
                  <a:lnTo>
                    <a:pt x="5345723" y="1071252"/>
                  </a:lnTo>
                  <a:lnTo>
                    <a:pt x="5290294" y="1076840"/>
                  </a:lnTo>
                  <a:lnTo>
                    <a:pt x="538420" y="1076839"/>
                  </a:lnTo>
                  <a:cubicBezTo>
                    <a:pt x="278229" y="1076839"/>
                    <a:pt x="61145" y="892278"/>
                    <a:pt x="10939" y="646929"/>
                  </a:cubicBezTo>
                  <a:lnTo>
                    <a:pt x="0" y="538420"/>
                  </a:lnTo>
                  <a:lnTo>
                    <a:pt x="10939" y="429910"/>
                  </a:lnTo>
                  <a:cubicBezTo>
                    <a:pt x="61145" y="184561"/>
                    <a:pt x="278229" y="0"/>
                    <a:pt x="5384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7491506" y="4459165"/>
              <a:ext cx="317228" cy="405698"/>
              <a:chOff x="1605186" y="572440"/>
              <a:chExt cx="563562" cy="720725"/>
            </a:xfrm>
            <a:grpFill/>
            <a:effectLst/>
          </p:grpSpPr>
          <p:sp>
            <p:nvSpPr>
              <p:cNvPr id="29" name="Freeform 32"/>
              <p:cNvSpPr/>
              <p:nvPr/>
            </p:nvSpPr>
            <p:spPr bwMode="auto">
              <a:xfrm>
                <a:off x="1814736" y="572440"/>
                <a:ext cx="142875" cy="720725"/>
              </a:xfrm>
              <a:custGeom>
                <a:avLst/>
                <a:gdLst>
                  <a:gd name="T0" fmla="*/ 64 w 64"/>
                  <a:gd name="T1" fmla="*/ 289 h 321"/>
                  <a:gd name="T2" fmla="*/ 32 w 64"/>
                  <a:gd name="T3" fmla="*/ 321 h 321"/>
                  <a:gd name="T4" fmla="*/ 0 w 64"/>
                  <a:gd name="T5" fmla="*/ 289 h 321"/>
                  <a:gd name="T6" fmla="*/ 0 w 64"/>
                  <a:gd name="T7" fmla="*/ 32 h 321"/>
                  <a:gd name="T8" fmla="*/ 32 w 64"/>
                  <a:gd name="T9" fmla="*/ 0 h 321"/>
                  <a:gd name="T10" fmla="*/ 64 w 64"/>
                  <a:gd name="T11" fmla="*/ 32 h 321"/>
                  <a:gd name="T12" fmla="*/ 64 w 64"/>
                  <a:gd name="T13" fmla="*/ 289 h 321"/>
                </a:gdLst>
                <a:ahLst/>
                <a:cxnLst>
                  <a:cxn ang="0">
                    <a:pos x="T0" y="T1"/>
                  </a:cxn>
                  <a:cxn ang="0">
                    <a:pos x="T2" y="T3"/>
                  </a:cxn>
                  <a:cxn ang="0">
                    <a:pos x="T4" y="T5"/>
                  </a:cxn>
                  <a:cxn ang="0">
                    <a:pos x="T6" y="T7"/>
                  </a:cxn>
                  <a:cxn ang="0">
                    <a:pos x="T8" y="T9"/>
                  </a:cxn>
                  <a:cxn ang="0">
                    <a:pos x="T10" y="T11"/>
                  </a:cxn>
                  <a:cxn ang="0">
                    <a:pos x="T12" y="T13"/>
                  </a:cxn>
                </a:cxnLst>
                <a:rect l="0" t="0" r="r" b="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0" name="Freeform 33"/>
              <p:cNvSpPr/>
              <p:nvPr/>
            </p:nvSpPr>
            <p:spPr bwMode="auto">
              <a:xfrm>
                <a:off x="1605186" y="1012177"/>
                <a:ext cx="141288" cy="280988"/>
              </a:xfrm>
              <a:custGeom>
                <a:avLst/>
                <a:gdLst>
                  <a:gd name="T0" fmla="*/ 63 w 63"/>
                  <a:gd name="T1" fmla="*/ 93 h 125"/>
                  <a:gd name="T2" fmla="*/ 32 w 63"/>
                  <a:gd name="T3" fmla="*/ 125 h 125"/>
                  <a:gd name="T4" fmla="*/ 0 w 63"/>
                  <a:gd name="T5" fmla="*/ 93 h 125"/>
                  <a:gd name="T6" fmla="*/ 0 w 63"/>
                  <a:gd name="T7" fmla="*/ 32 h 125"/>
                  <a:gd name="T8" fmla="*/ 32 w 63"/>
                  <a:gd name="T9" fmla="*/ 0 h 125"/>
                  <a:gd name="T10" fmla="*/ 63 w 63"/>
                  <a:gd name="T11" fmla="*/ 32 h 125"/>
                  <a:gd name="T12" fmla="*/ 63 w 63"/>
                  <a:gd name="T13" fmla="*/ 93 h 125"/>
                </a:gdLst>
                <a:ahLst/>
                <a:cxnLst>
                  <a:cxn ang="0">
                    <a:pos x="T0" y="T1"/>
                  </a:cxn>
                  <a:cxn ang="0">
                    <a:pos x="T2" y="T3"/>
                  </a:cxn>
                  <a:cxn ang="0">
                    <a:pos x="T4" y="T5"/>
                  </a:cxn>
                  <a:cxn ang="0">
                    <a:pos x="T6" y="T7"/>
                  </a:cxn>
                  <a:cxn ang="0">
                    <a:pos x="T8" y="T9"/>
                  </a:cxn>
                  <a:cxn ang="0">
                    <a:pos x="T10" y="T11"/>
                  </a:cxn>
                  <a:cxn ang="0">
                    <a:pos x="T12" y="T13"/>
                  </a:cxn>
                </a:cxnLst>
                <a:rect l="0" t="0" r="r" b="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1" name="Freeform 34"/>
              <p:cNvSpPr/>
              <p:nvPr/>
            </p:nvSpPr>
            <p:spPr bwMode="auto">
              <a:xfrm>
                <a:off x="2025873" y="804215"/>
                <a:ext cx="142875" cy="488950"/>
              </a:xfrm>
              <a:custGeom>
                <a:avLst/>
                <a:gdLst>
                  <a:gd name="T0" fmla="*/ 64 w 64"/>
                  <a:gd name="T1" fmla="*/ 186 h 218"/>
                  <a:gd name="T2" fmla="*/ 32 w 64"/>
                  <a:gd name="T3" fmla="*/ 218 h 218"/>
                  <a:gd name="T4" fmla="*/ 0 w 64"/>
                  <a:gd name="T5" fmla="*/ 186 h 218"/>
                  <a:gd name="T6" fmla="*/ 0 w 64"/>
                  <a:gd name="T7" fmla="*/ 32 h 218"/>
                  <a:gd name="T8" fmla="*/ 32 w 64"/>
                  <a:gd name="T9" fmla="*/ 0 h 218"/>
                  <a:gd name="T10" fmla="*/ 64 w 64"/>
                  <a:gd name="T11" fmla="*/ 32 h 218"/>
                  <a:gd name="T12" fmla="*/ 64 w 64"/>
                  <a:gd name="T13" fmla="*/ 186 h 218"/>
                </a:gdLst>
                <a:ahLst/>
                <a:cxnLst>
                  <a:cxn ang="0">
                    <a:pos x="T0" y="T1"/>
                  </a:cxn>
                  <a:cxn ang="0">
                    <a:pos x="T2" y="T3"/>
                  </a:cxn>
                  <a:cxn ang="0">
                    <a:pos x="T4" y="T5"/>
                  </a:cxn>
                  <a:cxn ang="0">
                    <a:pos x="T6" y="T7"/>
                  </a:cxn>
                  <a:cxn ang="0">
                    <a:pos x="T8" y="T9"/>
                  </a:cxn>
                  <a:cxn ang="0">
                    <a:pos x="T10" y="T11"/>
                  </a:cxn>
                  <a:cxn ang="0">
                    <a:pos x="T12" y="T13"/>
                  </a:cxn>
                </a:cxnLst>
                <a:rect l="0" t="0" r="r" b="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27" name="文本框 26"/>
            <p:cNvSpPr txBox="1"/>
            <p:nvPr/>
          </p:nvSpPr>
          <p:spPr>
            <a:xfrm>
              <a:off x="8201123" y="4232003"/>
              <a:ext cx="3933190" cy="953135"/>
            </a:xfrm>
            <a:prstGeom prst="rect">
              <a:avLst/>
            </a:prstGeom>
            <a:grpFill/>
            <a:effectLst/>
          </p:spPr>
          <p:txBody>
            <a:bodyPr wrap="square" rtlCol="0">
              <a:spAutoFit/>
            </a:bodyPr>
            <a:lstStyle/>
            <a:p>
              <a:pPr algn="l"/>
              <a:r>
                <a:rPr lang="zh-CN" altLang="en-US" sz="1400" dirty="0" smtClean="0">
                  <a:solidFill>
                    <a:schemeClr val="bg1"/>
                  </a:solidFill>
                  <a:latin typeface="微软雅黑" panose="020B0503020204020204" charset="-122"/>
                  <a:ea typeface="微软雅黑" panose="020B0503020204020204" charset="-122"/>
                </a:rPr>
                <a:t>光疗健康年</a:t>
              </a:r>
              <a:endParaRPr lang="zh-CN" altLang="en-US" sz="1400" dirty="0" smtClean="0">
                <a:solidFill>
                  <a:schemeClr val="bg1"/>
                </a:solidFill>
                <a:latin typeface="微软雅黑" panose="020B0503020204020204" charset="-122"/>
                <a:ea typeface="微软雅黑" panose="020B0503020204020204" charset="-122"/>
              </a:endParaRPr>
            </a:p>
            <a:p>
              <a:pPr algn="l"/>
              <a:r>
                <a:rPr lang="zh-CN" altLang="en-US" sz="1400" dirty="0" smtClean="0">
                  <a:solidFill>
                    <a:schemeClr val="bg1"/>
                  </a:solidFill>
                  <a:latin typeface="微软雅黑" panose="020B0503020204020204" charset="-122"/>
                  <a:ea typeface="微软雅黑" panose="020B0503020204020204" charset="-122"/>
                </a:rPr>
                <a:t>LED长寿并不伟大，LED让人类长寿才彰显伟大！随之而来的光健康照明、光美容、光医疗等，会闻风而来。</a:t>
              </a:r>
              <a:endParaRPr lang="zh-CN" altLang="en-US" sz="1400" dirty="0" smtClean="0">
                <a:solidFill>
                  <a:schemeClr val="bg1"/>
                </a:solidFill>
                <a:latin typeface="微软雅黑" panose="020B0503020204020204" charset="-122"/>
                <a:ea typeface="微软雅黑" panose="020B0503020204020204" charset="-122"/>
              </a:endParaRPr>
            </a:p>
          </p:txBody>
        </p:sp>
      </p:grpSp>
      <p:grpSp>
        <p:nvGrpSpPr>
          <p:cNvPr id="32" name="组合 31"/>
          <p:cNvGrpSpPr/>
          <p:nvPr/>
        </p:nvGrpSpPr>
        <p:grpSpPr>
          <a:xfrm>
            <a:off x="7146388" y="5283181"/>
            <a:ext cx="5045710" cy="1168400"/>
            <a:chOff x="7146388" y="5283181"/>
            <a:chExt cx="5045710" cy="1168400"/>
          </a:xfrm>
          <a:solidFill>
            <a:srgbClr val="FC0028"/>
          </a:solidFill>
        </p:grpSpPr>
        <p:sp>
          <p:nvSpPr>
            <p:cNvPr id="33" name="任意多边形 32"/>
            <p:cNvSpPr/>
            <p:nvPr/>
          </p:nvSpPr>
          <p:spPr>
            <a:xfrm>
              <a:off x="7146388" y="5283181"/>
              <a:ext cx="5045612" cy="1016386"/>
            </a:xfrm>
            <a:custGeom>
              <a:avLst/>
              <a:gdLst>
                <a:gd name="connsiteX0" fmla="*/ 566002 w 5345723"/>
                <a:gd name="connsiteY0" fmla="*/ 106419 h 1076840"/>
                <a:gd name="connsiteX1" fmla="*/ 134002 w 5345723"/>
                <a:gd name="connsiteY1" fmla="*/ 538419 h 1076840"/>
                <a:gd name="connsiteX2" fmla="*/ 566002 w 5345723"/>
                <a:gd name="connsiteY2" fmla="*/ 970419 h 1076840"/>
                <a:gd name="connsiteX3" fmla="*/ 998002 w 5345723"/>
                <a:gd name="connsiteY3" fmla="*/ 538419 h 1076840"/>
                <a:gd name="connsiteX4" fmla="*/ 566002 w 5345723"/>
                <a:gd name="connsiteY4" fmla="*/ 106419 h 1076840"/>
                <a:gd name="connsiteX5" fmla="*/ 538420 w 5345723"/>
                <a:gd name="connsiteY5" fmla="*/ 0 h 1076840"/>
                <a:gd name="connsiteX6" fmla="*/ 5290295 w 5345723"/>
                <a:gd name="connsiteY6" fmla="*/ 0 h 1076840"/>
                <a:gd name="connsiteX7" fmla="*/ 5345723 w 5345723"/>
                <a:gd name="connsiteY7" fmla="*/ 5588 h 1076840"/>
                <a:gd name="connsiteX8" fmla="*/ 5345723 w 5345723"/>
                <a:gd name="connsiteY8" fmla="*/ 1071252 h 1076840"/>
                <a:gd name="connsiteX9" fmla="*/ 5290294 w 5345723"/>
                <a:gd name="connsiteY9" fmla="*/ 1076840 h 1076840"/>
                <a:gd name="connsiteX10" fmla="*/ 538420 w 5345723"/>
                <a:gd name="connsiteY10" fmla="*/ 1076839 h 1076840"/>
                <a:gd name="connsiteX11" fmla="*/ 10939 w 5345723"/>
                <a:gd name="connsiteY11" fmla="*/ 646929 h 1076840"/>
                <a:gd name="connsiteX12" fmla="*/ 0 w 5345723"/>
                <a:gd name="connsiteY12" fmla="*/ 538420 h 1076840"/>
                <a:gd name="connsiteX13" fmla="*/ 10939 w 5345723"/>
                <a:gd name="connsiteY13" fmla="*/ 429910 h 1076840"/>
                <a:gd name="connsiteX14" fmla="*/ 538420 w 5345723"/>
                <a:gd name="connsiteY14" fmla="*/ 0 h 10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45723" h="1076840">
                  <a:moveTo>
                    <a:pt x="566002" y="106419"/>
                  </a:moveTo>
                  <a:cubicBezTo>
                    <a:pt x="327415" y="106419"/>
                    <a:pt x="134002" y="299832"/>
                    <a:pt x="134002" y="538419"/>
                  </a:cubicBezTo>
                  <a:cubicBezTo>
                    <a:pt x="134002" y="777006"/>
                    <a:pt x="327415" y="970419"/>
                    <a:pt x="566002" y="970419"/>
                  </a:cubicBezTo>
                  <a:cubicBezTo>
                    <a:pt x="804589" y="970419"/>
                    <a:pt x="998002" y="777006"/>
                    <a:pt x="998002" y="538419"/>
                  </a:cubicBezTo>
                  <a:cubicBezTo>
                    <a:pt x="998002" y="299832"/>
                    <a:pt x="804589" y="106419"/>
                    <a:pt x="566002" y="106419"/>
                  </a:cubicBezTo>
                  <a:close/>
                  <a:moveTo>
                    <a:pt x="538420" y="0"/>
                  </a:moveTo>
                  <a:lnTo>
                    <a:pt x="5290295" y="0"/>
                  </a:lnTo>
                  <a:lnTo>
                    <a:pt x="5345723" y="5588"/>
                  </a:lnTo>
                  <a:lnTo>
                    <a:pt x="5345723" y="1071252"/>
                  </a:lnTo>
                  <a:lnTo>
                    <a:pt x="5290294" y="1076840"/>
                  </a:lnTo>
                  <a:lnTo>
                    <a:pt x="538420" y="1076839"/>
                  </a:lnTo>
                  <a:cubicBezTo>
                    <a:pt x="278229" y="1076839"/>
                    <a:pt x="61145" y="892278"/>
                    <a:pt x="10939" y="646929"/>
                  </a:cubicBezTo>
                  <a:lnTo>
                    <a:pt x="0" y="538420"/>
                  </a:lnTo>
                  <a:lnTo>
                    <a:pt x="10939" y="429910"/>
                  </a:lnTo>
                  <a:cubicBezTo>
                    <a:pt x="61145" y="184561"/>
                    <a:pt x="278229" y="0"/>
                    <a:pt x="5384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7478491" y="5625022"/>
              <a:ext cx="334312" cy="332704"/>
              <a:chOff x="-136302" y="1682102"/>
              <a:chExt cx="660401" cy="657225"/>
            </a:xfrm>
            <a:grpFill/>
            <a:effectLst/>
          </p:grpSpPr>
          <p:sp>
            <p:nvSpPr>
              <p:cNvPr id="36" name="Freeform 36"/>
              <p:cNvSpPr/>
              <p:nvPr/>
            </p:nvSpPr>
            <p:spPr bwMode="auto">
              <a:xfrm>
                <a:off x="214536" y="1682102"/>
                <a:ext cx="309563" cy="309563"/>
              </a:xfrm>
              <a:custGeom>
                <a:avLst/>
                <a:gdLst>
                  <a:gd name="T0" fmla="*/ 0 w 138"/>
                  <a:gd name="T1" fmla="*/ 0 h 138"/>
                  <a:gd name="T2" fmla="*/ 0 w 138"/>
                  <a:gd name="T3" fmla="*/ 138 h 138"/>
                  <a:gd name="T4" fmla="*/ 138 w 138"/>
                  <a:gd name="T5" fmla="*/ 138 h 138"/>
                  <a:gd name="T6" fmla="*/ 0 w 138"/>
                  <a:gd name="T7" fmla="*/ 0 h 138"/>
                </a:gdLst>
                <a:ahLst/>
                <a:cxnLst>
                  <a:cxn ang="0">
                    <a:pos x="T0" y="T1"/>
                  </a:cxn>
                  <a:cxn ang="0">
                    <a:pos x="T2" y="T3"/>
                  </a:cxn>
                  <a:cxn ang="0">
                    <a:pos x="T4" y="T5"/>
                  </a:cxn>
                  <a:cxn ang="0">
                    <a:pos x="T6" y="T7"/>
                  </a:cxn>
                </a:cxnLst>
                <a:rect l="0" t="0" r="r" b="b"/>
                <a:pathLst>
                  <a:path w="138" h="138">
                    <a:moveTo>
                      <a:pt x="0" y="0"/>
                    </a:moveTo>
                    <a:cubicBezTo>
                      <a:pt x="0" y="138"/>
                      <a:pt x="0" y="138"/>
                      <a:pt x="0" y="138"/>
                    </a:cubicBezTo>
                    <a:cubicBezTo>
                      <a:pt x="138" y="138"/>
                      <a:pt x="138" y="138"/>
                      <a:pt x="138" y="138"/>
                    </a:cubicBezTo>
                    <a:cubicBezTo>
                      <a:pt x="134" y="63"/>
                      <a:pt x="74"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7" name="Freeform 37"/>
              <p:cNvSpPr/>
              <p:nvPr/>
            </p:nvSpPr>
            <p:spPr bwMode="auto">
              <a:xfrm>
                <a:off x="-136302" y="1682102"/>
                <a:ext cx="660400" cy="657225"/>
              </a:xfrm>
              <a:custGeom>
                <a:avLst/>
                <a:gdLst>
                  <a:gd name="T0" fmla="*/ 139 w 294"/>
                  <a:gd name="T1" fmla="*/ 154 h 293"/>
                  <a:gd name="T2" fmla="*/ 139 w 294"/>
                  <a:gd name="T3" fmla="*/ 0 h 293"/>
                  <a:gd name="T4" fmla="*/ 0 w 294"/>
                  <a:gd name="T5" fmla="*/ 146 h 293"/>
                  <a:gd name="T6" fmla="*/ 147 w 294"/>
                  <a:gd name="T7" fmla="*/ 293 h 293"/>
                  <a:gd name="T8" fmla="*/ 294 w 294"/>
                  <a:gd name="T9" fmla="*/ 154 h 293"/>
                  <a:gd name="T10" fmla="*/ 139 w 294"/>
                  <a:gd name="T11" fmla="*/ 154 h 293"/>
                </a:gdLst>
                <a:ahLst/>
                <a:cxnLst>
                  <a:cxn ang="0">
                    <a:pos x="T0" y="T1"/>
                  </a:cxn>
                  <a:cxn ang="0">
                    <a:pos x="T2" y="T3"/>
                  </a:cxn>
                  <a:cxn ang="0">
                    <a:pos x="T4" y="T5"/>
                  </a:cxn>
                  <a:cxn ang="0">
                    <a:pos x="T6" y="T7"/>
                  </a:cxn>
                  <a:cxn ang="0">
                    <a:pos x="T8" y="T9"/>
                  </a:cxn>
                  <a:cxn ang="0">
                    <a:pos x="T10" y="T11"/>
                  </a:cxn>
                </a:cxnLst>
                <a:rect l="0" t="0" r="r" b="b"/>
                <a:pathLst>
                  <a:path w="294" h="293">
                    <a:moveTo>
                      <a:pt x="139" y="154"/>
                    </a:moveTo>
                    <a:cubicBezTo>
                      <a:pt x="139" y="0"/>
                      <a:pt x="139" y="0"/>
                      <a:pt x="139" y="0"/>
                    </a:cubicBezTo>
                    <a:cubicBezTo>
                      <a:pt x="61" y="4"/>
                      <a:pt x="0" y="68"/>
                      <a:pt x="0" y="146"/>
                    </a:cubicBezTo>
                    <a:cubicBezTo>
                      <a:pt x="0" y="227"/>
                      <a:pt x="66" y="293"/>
                      <a:pt x="147" y="293"/>
                    </a:cubicBezTo>
                    <a:cubicBezTo>
                      <a:pt x="226" y="293"/>
                      <a:pt x="289" y="232"/>
                      <a:pt x="294" y="154"/>
                    </a:cubicBezTo>
                    <a:lnTo>
                      <a:pt x="139" y="1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35" name="文本框 34"/>
            <p:cNvSpPr txBox="1"/>
            <p:nvPr/>
          </p:nvSpPr>
          <p:spPr>
            <a:xfrm>
              <a:off x="8200488" y="5283181"/>
              <a:ext cx="3991610" cy="1168400"/>
            </a:xfrm>
            <a:prstGeom prst="rect">
              <a:avLst/>
            </a:prstGeom>
            <a:grpFill/>
            <a:effectLst/>
          </p:spPr>
          <p:txBody>
            <a:bodyPr wrap="square" rtlCol="0">
              <a:spAutoFit/>
            </a:bodyPr>
            <a:lstStyle/>
            <a:p>
              <a:r>
                <a:rPr lang="en-US" altLang="zh-CN" sz="1400" dirty="0" smtClean="0">
                  <a:solidFill>
                    <a:schemeClr val="bg1"/>
                  </a:solidFill>
                  <a:latin typeface="微软雅黑" panose="020B0503020204020204" charset="-122"/>
                  <a:ea typeface="微软雅黑" panose="020B0503020204020204" charset="-122"/>
                </a:rPr>
                <a:t>植物照明年</a:t>
              </a:r>
              <a:endParaRPr lang="en-US" altLang="zh-CN" sz="1400" dirty="0" smtClean="0">
                <a:solidFill>
                  <a:schemeClr val="bg1"/>
                </a:solidFill>
                <a:latin typeface="微软雅黑" panose="020B0503020204020204" charset="-122"/>
                <a:ea typeface="微软雅黑" panose="020B0503020204020204" charset="-122"/>
              </a:endParaRPr>
            </a:p>
            <a:p>
              <a:r>
                <a:rPr lang="en-US" altLang="zh-CN" sz="1400" dirty="0" smtClean="0">
                  <a:solidFill>
                    <a:schemeClr val="bg1"/>
                  </a:solidFill>
                  <a:latin typeface="微软雅黑" panose="020B0503020204020204" charset="-122"/>
                  <a:ea typeface="微软雅黑" panose="020B0503020204020204" charset="-122"/>
                </a:rPr>
                <a:t>LED应用于植物照明的市场前景相当乐观</a:t>
              </a:r>
              <a:r>
                <a:rPr lang="zh-CN" altLang="en-US" sz="1400" dirty="0" smtClean="0">
                  <a:solidFill>
                    <a:schemeClr val="bg1"/>
                  </a:solidFill>
                  <a:latin typeface="微软雅黑" panose="020B0503020204020204" charset="-122"/>
                  <a:ea typeface="微软雅黑" panose="020B0503020204020204" charset="-122"/>
                </a:rPr>
                <a:t>。</a:t>
              </a:r>
              <a:r>
                <a:rPr lang="en-US" altLang="zh-CN" sz="1400" dirty="0" smtClean="0">
                  <a:solidFill>
                    <a:schemeClr val="bg1"/>
                  </a:solidFill>
                  <a:latin typeface="微软雅黑" panose="020B0503020204020204" charset="-122"/>
                  <a:ea typeface="微软雅黑" panose="020B0503020204020204" charset="-122"/>
                </a:rPr>
                <a:t>预估到2020年植物照明（系统）市场将成长至14.24亿美金，LED灯具将成长至3.56亿美金。</a:t>
              </a:r>
              <a:endParaRPr lang="en-US" altLang="zh-CN" sz="1400" dirty="0" smtClean="0">
                <a:solidFill>
                  <a:schemeClr val="bg1"/>
                </a:solidFill>
                <a:latin typeface="微软雅黑" panose="020B0503020204020204" charset="-122"/>
                <a:ea typeface="微软雅黑" panose="020B0503020204020204" charset="-122"/>
              </a:endParaRPr>
            </a:p>
            <a:p>
              <a:endParaRPr lang="en-US" altLang="zh-CN" sz="1400" dirty="0" smtClean="0">
                <a:solidFill>
                  <a:schemeClr val="bg1"/>
                </a:solidFill>
                <a:latin typeface="微软雅黑" panose="020B0503020204020204" charset="-122"/>
                <a:ea typeface="微软雅黑" panose="020B0503020204020204" charset="-122"/>
              </a:endParaRPr>
            </a:p>
          </p:txBody>
        </p:sp>
      </p:grp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2"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1+#ppt_w/2"/>
                                          </p:val>
                                        </p:tav>
                                        <p:tav tm="100000">
                                          <p:val>
                                            <p:strVal val="#ppt_x"/>
                                          </p:val>
                                        </p:tav>
                                      </p:tavLst>
                                    </p:anim>
                                    <p:anim calcmode="lin" valueType="num">
                                      <p:cBhvr additive="base">
                                        <p:cTn id="19" dur="500" fill="hold"/>
                                        <p:tgtEl>
                                          <p:spTgt spid="9"/>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2" presetClass="entr" presetSubtype="2" fill="hold"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2" presetClass="entr" presetSubtype="2"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 calcmode="lin" valueType="num">
                                      <p:cBhvr additive="base">
                                        <p:cTn id="28" dur="500" fill="hold"/>
                                        <p:tgtEl>
                                          <p:spTgt spid="24"/>
                                        </p:tgtEl>
                                        <p:attrNameLst>
                                          <p:attrName>ppt_x</p:attrName>
                                        </p:attrNameLst>
                                      </p:cBhvr>
                                      <p:tavLst>
                                        <p:tav tm="0">
                                          <p:val>
                                            <p:strVal val="1+#ppt_w/2"/>
                                          </p:val>
                                        </p:tav>
                                        <p:tav tm="100000">
                                          <p:val>
                                            <p:strVal val="#ppt_x"/>
                                          </p:val>
                                        </p:tav>
                                      </p:tavLst>
                                    </p:anim>
                                    <p:anim calcmode="lin" valueType="num">
                                      <p:cBhvr additive="base">
                                        <p:cTn id="29" dur="500" fill="hold"/>
                                        <p:tgtEl>
                                          <p:spTgt spid="24"/>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2" presetClass="entr" presetSubtype="2" fill="hold" nodeType="afterEffect">
                                  <p:stCondLst>
                                    <p:cond delay="0"/>
                                  </p:stCondLst>
                                  <p:childTnLst>
                                    <p:set>
                                      <p:cBhvr>
                                        <p:cTn id="32" dur="1" fill="hold">
                                          <p:stCondLst>
                                            <p:cond delay="0"/>
                                          </p:stCondLst>
                                        </p:cTn>
                                        <p:tgtEl>
                                          <p:spTgt spid="32"/>
                                        </p:tgtEl>
                                        <p:attrNameLst>
                                          <p:attrName>style.visibility</p:attrName>
                                        </p:attrNameLst>
                                      </p:cBhvr>
                                      <p:to>
                                        <p:strVal val="visible"/>
                                      </p:to>
                                    </p:set>
                                    <p:anim calcmode="lin" valueType="num">
                                      <p:cBhvr additive="base">
                                        <p:cTn id="33" dur="500" fill="hold"/>
                                        <p:tgtEl>
                                          <p:spTgt spid="32"/>
                                        </p:tgtEl>
                                        <p:attrNameLst>
                                          <p:attrName>ppt_x</p:attrName>
                                        </p:attrNameLst>
                                      </p:cBhvr>
                                      <p:tavLst>
                                        <p:tav tm="0">
                                          <p:val>
                                            <p:strVal val="1+#ppt_w/2"/>
                                          </p:val>
                                        </p:tav>
                                        <p:tav tm="100000">
                                          <p:val>
                                            <p:strVal val="#ppt_x"/>
                                          </p:val>
                                        </p:tav>
                                      </p:tavLst>
                                    </p:anim>
                                    <p:anim calcmode="lin" valueType="num">
                                      <p:cBhvr additive="base">
                                        <p:cTn id="34" dur="5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sp>
        <p:nvSpPr>
          <p:cNvPr id="28" name="文本框 27"/>
          <p:cNvSpPr txBox="1"/>
          <p:nvPr/>
        </p:nvSpPr>
        <p:spPr>
          <a:xfrm>
            <a:off x="376359" y="435512"/>
            <a:ext cx="995680" cy="583565"/>
          </a:xfrm>
          <a:prstGeom prst="rect">
            <a:avLst/>
          </a:prstGeom>
          <a:noFill/>
          <a:effectLst/>
        </p:spPr>
        <p:txBody>
          <a:bodyPr wrap="none" rtlCol="0">
            <a:spAutoFit/>
          </a:bodyPr>
          <a:lstStyle/>
          <a:p>
            <a:r>
              <a:rPr lang="zh-CN" altLang="en-US" sz="3200" dirty="0" smtClean="0">
                <a:solidFill>
                  <a:schemeClr val="bg1"/>
                </a:solidFill>
                <a:latin typeface="Impact" panose="020B0806030902050204" pitchFamily="34" charset="0"/>
              </a:rPr>
              <a:t>二、</a:t>
            </a:r>
            <a:endParaRPr lang="zh-CN" altLang="en-US" sz="3200" dirty="0" smtClean="0">
              <a:solidFill>
                <a:schemeClr val="bg1"/>
              </a:solidFill>
              <a:latin typeface="Impact" panose="020B0806030902050204" pitchFamily="34" charset="0"/>
            </a:endParaRPr>
          </a:p>
        </p:txBody>
      </p:sp>
      <p:sp>
        <p:nvSpPr>
          <p:cNvPr id="4" name="文本框 3"/>
          <p:cNvSpPr txBox="1"/>
          <p:nvPr/>
        </p:nvSpPr>
        <p:spPr>
          <a:xfrm>
            <a:off x="2353712" y="363508"/>
            <a:ext cx="2214880" cy="706755"/>
          </a:xfrm>
          <a:prstGeom prst="rect">
            <a:avLst/>
          </a:prstGeom>
          <a:noFill/>
        </p:spPr>
        <p:txBody>
          <a:bodyPr wrap="none" rtlCol="0">
            <a:spAutoFit/>
          </a:bodyPr>
          <a:lstStyle/>
          <a:p>
            <a:r>
              <a:rPr lang="zh-CN" altLang="en-US" sz="4000" b="1" dirty="0">
                <a:solidFill>
                  <a:srgbClr val="FF0028"/>
                </a:solidFill>
                <a:latin typeface="微软雅黑" panose="020B0503020204020204" charset="-122"/>
                <a:ea typeface="微软雅黑" panose="020B0503020204020204" charset="-122"/>
              </a:rPr>
              <a:t>销售目标</a:t>
            </a:r>
            <a:endParaRPr lang="zh-CN" altLang="en-US" sz="4000" b="1" dirty="0">
              <a:solidFill>
                <a:srgbClr val="FF0028"/>
              </a:solidFill>
              <a:latin typeface="微软雅黑" panose="020B0503020204020204" charset="-122"/>
              <a:ea typeface="微软雅黑" panose="020B0503020204020204" charset="-122"/>
            </a:endParaRPr>
          </a:p>
        </p:txBody>
      </p:sp>
      <p:sp>
        <p:nvSpPr>
          <p:cNvPr id="6" name="任意多边形 25"/>
          <p:cNvSpPr>
            <a:spLocks noChangeArrowheads="1"/>
          </p:cNvSpPr>
          <p:nvPr/>
        </p:nvSpPr>
        <p:spPr bwMode="auto">
          <a:xfrm>
            <a:off x="8168323" y="2433027"/>
            <a:ext cx="1100137" cy="3590925"/>
          </a:xfrm>
          <a:custGeom>
            <a:avLst/>
            <a:gdLst>
              <a:gd name="T0" fmla="*/ 0 w 1099002"/>
              <a:gd name="T1" fmla="*/ 0 h 3590363"/>
              <a:gd name="T2" fmla="*/ 1099002 w 1099002"/>
              <a:gd name="T3" fmla="*/ 3590363 h 3590363"/>
            </a:gdLst>
            <a:ahLst/>
            <a:cxnLst/>
            <a:rect l="T0" t="T1" r="T2" b="T3"/>
            <a:pathLst>
              <a:path w="1099002" h="3590363">
                <a:moveTo>
                  <a:pt x="458758" y="788625"/>
                </a:moveTo>
                <a:cubicBezTo>
                  <a:pt x="463404" y="788625"/>
                  <a:pt x="466409" y="790399"/>
                  <a:pt x="467772" y="793947"/>
                </a:cubicBezTo>
                <a:cubicBezTo>
                  <a:pt x="469134" y="797494"/>
                  <a:pt x="469816" y="808388"/>
                  <a:pt x="469816" y="826629"/>
                </a:cubicBezTo>
                <a:lnTo>
                  <a:pt x="469816" y="1002188"/>
                </a:lnTo>
                <a:cubicBezTo>
                  <a:pt x="469816" y="1018894"/>
                  <a:pt x="469033" y="1029148"/>
                  <a:pt x="467468" y="1032952"/>
                </a:cubicBezTo>
                <a:cubicBezTo>
                  <a:pt x="465903" y="1036755"/>
                  <a:pt x="462854" y="1038657"/>
                  <a:pt x="458322" y="1038657"/>
                </a:cubicBezTo>
                <a:cubicBezTo>
                  <a:pt x="453774" y="1038657"/>
                  <a:pt x="450794" y="1037140"/>
                  <a:pt x="449384" y="1034106"/>
                </a:cubicBezTo>
                <a:cubicBezTo>
                  <a:pt x="447973" y="1031073"/>
                  <a:pt x="447268" y="1019558"/>
                  <a:pt x="447268" y="999561"/>
                </a:cubicBezTo>
                <a:lnTo>
                  <a:pt x="447268" y="826629"/>
                </a:lnTo>
                <a:cubicBezTo>
                  <a:pt x="447268" y="808967"/>
                  <a:pt x="448074" y="798218"/>
                  <a:pt x="449685" y="794381"/>
                </a:cubicBezTo>
                <a:cubicBezTo>
                  <a:pt x="451297" y="790544"/>
                  <a:pt x="454321" y="788625"/>
                  <a:pt x="458758" y="788625"/>
                </a:cubicBezTo>
                <a:close/>
                <a:moveTo>
                  <a:pt x="693305" y="732145"/>
                </a:moveTo>
                <a:cubicBezTo>
                  <a:pt x="670893" y="761104"/>
                  <a:pt x="637696" y="780320"/>
                  <a:pt x="593715" y="789794"/>
                </a:cubicBezTo>
                <a:lnTo>
                  <a:pt x="593715" y="839078"/>
                </a:lnTo>
                <a:lnTo>
                  <a:pt x="606949" y="839078"/>
                </a:lnTo>
                <a:cubicBezTo>
                  <a:pt x="626692" y="839078"/>
                  <a:pt x="639052" y="840275"/>
                  <a:pt x="644030" y="842667"/>
                </a:cubicBezTo>
                <a:cubicBezTo>
                  <a:pt x="649008" y="845060"/>
                  <a:pt x="652061" y="848636"/>
                  <a:pt x="653190" y="853395"/>
                </a:cubicBezTo>
                <a:cubicBezTo>
                  <a:pt x="654319" y="858154"/>
                  <a:pt x="654883" y="873998"/>
                  <a:pt x="654883" y="900927"/>
                </a:cubicBezTo>
                <a:lnTo>
                  <a:pt x="654883" y="1095360"/>
                </a:lnTo>
                <a:lnTo>
                  <a:pt x="752440" y="1095360"/>
                </a:lnTo>
                <a:lnTo>
                  <a:pt x="752440" y="732145"/>
                </a:lnTo>
                <a:close/>
                <a:moveTo>
                  <a:pt x="456791" y="725225"/>
                </a:moveTo>
                <a:cubicBezTo>
                  <a:pt x="432197" y="725225"/>
                  <a:pt x="411139" y="730353"/>
                  <a:pt x="393617" y="740609"/>
                </a:cubicBezTo>
                <a:cubicBezTo>
                  <a:pt x="376095" y="750865"/>
                  <a:pt x="364396" y="764463"/>
                  <a:pt x="358522" y="781403"/>
                </a:cubicBezTo>
                <a:cubicBezTo>
                  <a:pt x="352648" y="798343"/>
                  <a:pt x="349711" y="823345"/>
                  <a:pt x="349711" y="856411"/>
                </a:cubicBezTo>
                <a:lnTo>
                  <a:pt x="349711" y="980066"/>
                </a:lnTo>
                <a:cubicBezTo>
                  <a:pt x="349711" y="1005595"/>
                  <a:pt x="351526" y="1024294"/>
                  <a:pt x="355155" y="1036164"/>
                </a:cubicBezTo>
                <a:cubicBezTo>
                  <a:pt x="358783" y="1048035"/>
                  <a:pt x="364987" y="1059438"/>
                  <a:pt x="373764" y="1070376"/>
                </a:cubicBezTo>
                <a:cubicBezTo>
                  <a:pt x="382541" y="1081314"/>
                  <a:pt x="394224" y="1089329"/>
                  <a:pt x="408811" y="1094420"/>
                </a:cubicBezTo>
                <a:cubicBezTo>
                  <a:pt x="423399" y="1099512"/>
                  <a:pt x="441579" y="1102057"/>
                  <a:pt x="463352" y="1102057"/>
                </a:cubicBezTo>
                <a:cubicBezTo>
                  <a:pt x="480037" y="1102057"/>
                  <a:pt x="495169" y="1099615"/>
                  <a:pt x="508747" y="1094731"/>
                </a:cubicBezTo>
                <a:cubicBezTo>
                  <a:pt x="522325" y="1089846"/>
                  <a:pt x="533969" y="1081777"/>
                  <a:pt x="543679" y="1070523"/>
                </a:cubicBezTo>
                <a:cubicBezTo>
                  <a:pt x="553389" y="1059269"/>
                  <a:pt x="559765" y="1047251"/>
                  <a:pt x="562808" y="1034469"/>
                </a:cubicBezTo>
                <a:cubicBezTo>
                  <a:pt x="565851" y="1021687"/>
                  <a:pt x="567372" y="1001729"/>
                  <a:pt x="567372" y="974593"/>
                </a:cubicBezTo>
                <a:lnTo>
                  <a:pt x="567372" y="856411"/>
                </a:lnTo>
                <a:cubicBezTo>
                  <a:pt x="567372" y="829405"/>
                  <a:pt x="565964" y="809505"/>
                  <a:pt x="563146" y="796709"/>
                </a:cubicBezTo>
                <a:cubicBezTo>
                  <a:pt x="560329" y="783913"/>
                  <a:pt x="554916" y="772353"/>
                  <a:pt x="546906" y="762028"/>
                </a:cubicBezTo>
                <a:cubicBezTo>
                  <a:pt x="538896" y="751703"/>
                  <a:pt x="526871" y="742988"/>
                  <a:pt x="510833" y="735883"/>
                </a:cubicBezTo>
                <a:cubicBezTo>
                  <a:pt x="494794" y="728777"/>
                  <a:pt x="476780" y="725225"/>
                  <a:pt x="456791" y="725225"/>
                </a:cubicBezTo>
                <a:close/>
                <a:moveTo>
                  <a:pt x="0" y="0"/>
                </a:moveTo>
                <a:lnTo>
                  <a:pt x="1099002" y="0"/>
                </a:lnTo>
                <a:lnTo>
                  <a:pt x="1099002" y="3590363"/>
                </a:lnTo>
                <a:lnTo>
                  <a:pt x="0" y="3590363"/>
                </a:lnTo>
                <a:close/>
              </a:path>
            </a:pathLst>
          </a:custGeom>
          <a:solidFill>
            <a:srgbClr val="FF0028"/>
          </a:solidFill>
          <a:ln>
            <a:solidFill>
              <a:srgbClr val="FFFFFF"/>
            </a:solid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7" name="任意多边形 26"/>
          <p:cNvSpPr>
            <a:spLocks noChangeArrowheads="1"/>
          </p:cNvSpPr>
          <p:nvPr/>
        </p:nvSpPr>
        <p:spPr bwMode="auto">
          <a:xfrm>
            <a:off x="7069773" y="3144227"/>
            <a:ext cx="1098550" cy="2879725"/>
          </a:xfrm>
          <a:custGeom>
            <a:avLst/>
            <a:gdLst>
              <a:gd name="T0" fmla="*/ 0 w 1099002"/>
              <a:gd name="T1" fmla="*/ 0 h 2880000"/>
              <a:gd name="T2" fmla="*/ 1099002 w 1099002"/>
              <a:gd name="T3" fmla="*/ 2880000 h 2880000"/>
            </a:gdLst>
            <a:ahLst/>
            <a:cxnLst/>
            <a:rect l="T0" t="T1" r="T2" b="T3"/>
            <a:pathLst>
              <a:path w="1099002" h="2880000">
                <a:moveTo>
                  <a:pt x="438885" y="799275"/>
                </a:moveTo>
                <a:cubicBezTo>
                  <a:pt x="443531" y="799275"/>
                  <a:pt x="446536" y="801049"/>
                  <a:pt x="447899" y="804597"/>
                </a:cubicBezTo>
                <a:cubicBezTo>
                  <a:pt x="449261" y="808144"/>
                  <a:pt x="449943" y="819038"/>
                  <a:pt x="449943" y="837279"/>
                </a:cubicBezTo>
                <a:lnTo>
                  <a:pt x="449943" y="1012838"/>
                </a:lnTo>
                <a:cubicBezTo>
                  <a:pt x="449943" y="1029544"/>
                  <a:pt x="449160" y="1039798"/>
                  <a:pt x="447595" y="1043602"/>
                </a:cubicBezTo>
                <a:cubicBezTo>
                  <a:pt x="446030" y="1047405"/>
                  <a:pt x="442981" y="1049307"/>
                  <a:pt x="438449" y="1049307"/>
                </a:cubicBezTo>
                <a:cubicBezTo>
                  <a:pt x="433901" y="1049307"/>
                  <a:pt x="430921" y="1047790"/>
                  <a:pt x="429511" y="1044756"/>
                </a:cubicBezTo>
                <a:cubicBezTo>
                  <a:pt x="428100" y="1041723"/>
                  <a:pt x="427395" y="1030208"/>
                  <a:pt x="427395" y="1010211"/>
                </a:cubicBezTo>
                <a:lnTo>
                  <a:pt x="427395" y="837279"/>
                </a:lnTo>
                <a:cubicBezTo>
                  <a:pt x="427395" y="819617"/>
                  <a:pt x="428201" y="808868"/>
                  <a:pt x="429812" y="805031"/>
                </a:cubicBezTo>
                <a:cubicBezTo>
                  <a:pt x="431424" y="801194"/>
                  <a:pt x="434448" y="799275"/>
                  <a:pt x="438885" y="799275"/>
                </a:cubicBezTo>
                <a:close/>
                <a:moveTo>
                  <a:pt x="683119" y="735875"/>
                </a:moveTo>
                <a:cubicBezTo>
                  <a:pt x="664592" y="735875"/>
                  <a:pt x="648565" y="738869"/>
                  <a:pt x="635037" y="744857"/>
                </a:cubicBezTo>
                <a:cubicBezTo>
                  <a:pt x="621508" y="750845"/>
                  <a:pt x="610500" y="759696"/>
                  <a:pt x="602012" y="771410"/>
                </a:cubicBezTo>
                <a:cubicBezTo>
                  <a:pt x="593525" y="783125"/>
                  <a:pt x="588233" y="794849"/>
                  <a:pt x="586138" y="806583"/>
                </a:cubicBezTo>
                <a:cubicBezTo>
                  <a:pt x="584043" y="818317"/>
                  <a:pt x="582995" y="834352"/>
                  <a:pt x="582995" y="854688"/>
                </a:cubicBezTo>
                <a:lnTo>
                  <a:pt x="582995" y="872052"/>
                </a:lnTo>
                <a:lnTo>
                  <a:pt x="671399" y="872052"/>
                </a:lnTo>
                <a:lnTo>
                  <a:pt x="671399" y="833930"/>
                </a:lnTo>
                <a:cubicBezTo>
                  <a:pt x="671399" y="819140"/>
                  <a:pt x="672699" y="809667"/>
                  <a:pt x="675299" y="805510"/>
                </a:cubicBezTo>
                <a:cubicBezTo>
                  <a:pt x="677898" y="801354"/>
                  <a:pt x="681668" y="799275"/>
                  <a:pt x="686607" y="799275"/>
                </a:cubicBezTo>
                <a:cubicBezTo>
                  <a:pt x="691716" y="799275"/>
                  <a:pt x="695565" y="801147"/>
                  <a:pt x="698155" y="804891"/>
                </a:cubicBezTo>
                <a:cubicBezTo>
                  <a:pt x="700744" y="808635"/>
                  <a:pt x="702039" y="814831"/>
                  <a:pt x="702039" y="823480"/>
                </a:cubicBezTo>
                <a:cubicBezTo>
                  <a:pt x="702039" y="835346"/>
                  <a:pt x="696706" y="852274"/>
                  <a:pt x="686040" y="874264"/>
                </a:cubicBezTo>
                <a:cubicBezTo>
                  <a:pt x="675375" y="896253"/>
                  <a:pt x="641046" y="954695"/>
                  <a:pt x="583054" y="1049589"/>
                </a:cubicBezTo>
                <a:lnTo>
                  <a:pt x="582995" y="1106010"/>
                </a:lnTo>
                <a:lnTo>
                  <a:pt x="786815" y="1106010"/>
                </a:lnTo>
                <a:lnTo>
                  <a:pt x="786815" y="1036582"/>
                </a:lnTo>
                <a:lnTo>
                  <a:pt x="689761" y="1036582"/>
                </a:lnTo>
                <a:cubicBezTo>
                  <a:pt x="739013" y="967600"/>
                  <a:pt x="768805" y="921594"/>
                  <a:pt x="779134" y="898564"/>
                </a:cubicBezTo>
                <a:cubicBezTo>
                  <a:pt x="789464" y="875534"/>
                  <a:pt x="794629" y="853578"/>
                  <a:pt x="794629" y="832695"/>
                </a:cubicBezTo>
                <a:cubicBezTo>
                  <a:pt x="794629" y="804846"/>
                  <a:pt x="785145" y="781747"/>
                  <a:pt x="766177" y="763398"/>
                </a:cubicBezTo>
                <a:cubicBezTo>
                  <a:pt x="747210" y="745049"/>
                  <a:pt x="719524" y="735875"/>
                  <a:pt x="683119" y="735875"/>
                </a:cubicBezTo>
                <a:close/>
                <a:moveTo>
                  <a:pt x="436918" y="735875"/>
                </a:moveTo>
                <a:cubicBezTo>
                  <a:pt x="412324" y="735875"/>
                  <a:pt x="391266" y="741003"/>
                  <a:pt x="373744" y="751259"/>
                </a:cubicBezTo>
                <a:cubicBezTo>
                  <a:pt x="356222" y="761515"/>
                  <a:pt x="344523" y="775113"/>
                  <a:pt x="338649" y="792053"/>
                </a:cubicBezTo>
                <a:cubicBezTo>
                  <a:pt x="332775" y="808993"/>
                  <a:pt x="329838" y="833995"/>
                  <a:pt x="329838" y="867061"/>
                </a:cubicBezTo>
                <a:lnTo>
                  <a:pt x="329838" y="990716"/>
                </a:lnTo>
                <a:cubicBezTo>
                  <a:pt x="329838" y="1016245"/>
                  <a:pt x="331653" y="1034944"/>
                  <a:pt x="335282" y="1046814"/>
                </a:cubicBezTo>
                <a:cubicBezTo>
                  <a:pt x="338910" y="1058685"/>
                  <a:pt x="345114" y="1070088"/>
                  <a:pt x="353891" y="1081026"/>
                </a:cubicBezTo>
                <a:cubicBezTo>
                  <a:pt x="362668" y="1091964"/>
                  <a:pt x="374351" y="1099979"/>
                  <a:pt x="388938" y="1105070"/>
                </a:cubicBezTo>
                <a:cubicBezTo>
                  <a:pt x="403526" y="1110162"/>
                  <a:pt x="421706" y="1112707"/>
                  <a:pt x="443479" y="1112707"/>
                </a:cubicBezTo>
                <a:cubicBezTo>
                  <a:pt x="460164" y="1112707"/>
                  <a:pt x="475296" y="1110265"/>
                  <a:pt x="488874" y="1105381"/>
                </a:cubicBezTo>
                <a:cubicBezTo>
                  <a:pt x="502452" y="1100496"/>
                  <a:pt x="514096" y="1092427"/>
                  <a:pt x="523806" y="1081173"/>
                </a:cubicBezTo>
                <a:cubicBezTo>
                  <a:pt x="533516" y="1069919"/>
                  <a:pt x="539892" y="1057901"/>
                  <a:pt x="542935" y="1045119"/>
                </a:cubicBezTo>
                <a:cubicBezTo>
                  <a:pt x="545978" y="1032337"/>
                  <a:pt x="547499" y="1012379"/>
                  <a:pt x="547499" y="985243"/>
                </a:cubicBezTo>
                <a:lnTo>
                  <a:pt x="547499" y="867061"/>
                </a:lnTo>
                <a:cubicBezTo>
                  <a:pt x="547499" y="840055"/>
                  <a:pt x="546091" y="820155"/>
                  <a:pt x="543274" y="807359"/>
                </a:cubicBezTo>
                <a:cubicBezTo>
                  <a:pt x="540456" y="794563"/>
                  <a:pt x="535043" y="783003"/>
                  <a:pt x="527033" y="772678"/>
                </a:cubicBezTo>
                <a:cubicBezTo>
                  <a:pt x="519023" y="762353"/>
                  <a:pt x="506998" y="753638"/>
                  <a:pt x="490960" y="746533"/>
                </a:cubicBezTo>
                <a:cubicBezTo>
                  <a:pt x="474921" y="739427"/>
                  <a:pt x="456907" y="735875"/>
                  <a:pt x="436918" y="735875"/>
                </a:cubicBezTo>
                <a:close/>
                <a:moveTo>
                  <a:pt x="0" y="0"/>
                </a:moveTo>
                <a:lnTo>
                  <a:pt x="1099002" y="0"/>
                </a:lnTo>
                <a:lnTo>
                  <a:pt x="1099002" y="2880000"/>
                </a:lnTo>
                <a:lnTo>
                  <a:pt x="0" y="2880000"/>
                </a:lnTo>
                <a:close/>
              </a:path>
            </a:pathLst>
          </a:custGeom>
          <a:solidFill>
            <a:srgbClr val="FF0028"/>
          </a:solidFill>
          <a:ln>
            <a:solidFill>
              <a:srgbClr val="FFFFFF"/>
            </a:solid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8" name="任意多边形 27"/>
          <p:cNvSpPr>
            <a:spLocks noChangeArrowheads="1"/>
          </p:cNvSpPr>
          <p:nvPr/>
        </p:nvSpPr>
        <p:spPr bwMode="auto">
          <a:xfrm>
            <a:off x="5971223" y="3871302"/>
            <a:ext cx="1098550" cy="2152650"/>
          </a:xfrm>
          <a:custGeom>
            <a:avLst/>
            <a:gdLst>
              <a:gd name="T0" fmla="*/ 0 w 1099002"/>
              <a:gd name="T1" fmla="*/ 0 h 2151858"/>
              <a:gd name="T2" fmla="*/ 1099002 w 1099002"/>
              <a:gd name="T3" fmla="*/ 2151858 h 2151858"/>
            </a:gdLst>
            <a:ahLst/>
            <a:cxnLst/>
            <a:rect l="T0" t="T1" r="T2" b="T3"/>
            <a:pathLst>
              <a:path w="1099002" h="2151858">
                <a:moveTo>
                  <a:pt x="424727" y="764527"/>
                </a:moveTo>
                <a:cubicBezTo>
                  <a:pt x="429373" y="764527"/>
                  <a:pt x="432378" y="766301"/>
                  <a:pt x="433741" y="769849"/>
                </a:cubicBezTo>
                <a:cubicBezTo>
                  <a:pt x="435103" y="773396"/>
                  <a:pt x="435785" y="784290"/>
                  <a:pt x="435785" y="802531"/>
                </a:cubicBezTo>
                <a:lnTo>
                  <a:pt x="435785" y="978090"/>
                </a:lnTo>
                <a:cubicBezTo>
                  <a:pt x="435785" y="994796"/>
                  <a:pt x="435002" y="1005051"/>
                  <a:pt x="433437" y="1008854"/>
                </a:cubicBezTo>
                <a:cubicBezTo>
                  <a:pt x="431872" y="1012657"/>
                  <a:pt x="428823" y="1014559"/>
                  <a:pt x="424291" y="1014559"/>
                </a:cubicBezTo>
                <a:cubicBezTo>
                  <a:pt x="419743" y="1014559"/>
                  <a:pt x="416763" y="1013042"/>
                  <a:pt x="415353" y="1010008"/>
                </a:cubicBezTo>
                <a:cubicBezTo>
                  <a:pt x="413942" y="1006975"/>
                  <a:pt x="413237" y="995460"/>
                  <a:pt x="413237" y="975463"/>
                </a:cubicBezTo>
                <a:lnTo>
                  <a:pt x="413237" y="802531"/>
                </a:lnTo>
                <a:cubicBezTo>
                  <a:pt x="413237" y="784869"/>
                  <a:pt x="414043" y="774120"/>
                  <a:pt x="415654" y="770283"/>
                </a:cubicBezTo>
                <a:cubicBezTo>
                  <a:pt x="417266" y="766446"/>
                  <a:pt x="420290" y="764527"/>
                  <a:pt x="424727" y="764527"/>
                </a:cubicBezTo>
                <a:close/>
                <a:moveTo>
                  <a:pt x="422760" y="701127"/>
                </a:moveTo>
                <a:cubicBezTo>
                  <a:pt x="398166" y="701127"/>
                  <a:pt x="377108" y="706255"/>
                  <a:pt x="359586" y="716511"/>
                </a:cubicBezTo>
                <a:cubicBezTo>
                  <a:pt x="342064" y="726767"/>
                  <a:pt x="330365" y="740365"/>
                  <a:pt x="324491" y="757305"/>
                </a:cubicBezTo>
                <a:cubicBezTo>
                  <a:pt x="318617" y="774245"/>
                  <a:pt x="315680" y="799247"/>
                  <a:pt x="315680" y="832313"/>
                </a:cubicBezTo>
                <a:lnTo>
                  <a:pt x="315680" y="955968"/>
                </a:lnTo>
                <a:cubicBezTo>
                  <a:pt x="315680" y="981497"/>
                  <a:pt x="317495" y="1000196"/>
                  <a:pt x="321124" y="1012066"/>
                </a:cubicBezTo>
                <a:cubicBezTo>
                  <a:pt x="324752" y="1023937"/>
                  <a:pt x="330956" y="1035341"/>
                  <a:pt x="339733" y="1046278"/>
                </a:cubicBezTo>
                <a:cubicBezTo>
                  <a:pt x="348510" y="1057216"/>
                  <a:pt x="360193" y="1065231"/>
                  <a:pt x="374780" y="1070322"/>
                </a:cubicBezTo>
                <a:cubicBezTo>
                  <a:pt x="389368" y="1075414"/>
                  <a:pt x="407548" y="1077959"/>
                  <a:pt x="429321" y="1077959"/>
                </a:cubicBezTo>
                <a:cubicBezTo>
                  <a:pt x="446006" y="1077959"/>
                  <a:pt x="461138" y="1075517"/>
                  <a:pt x="474716" y="1070633"/>
                </a:cubicBezTo>
                <a:cubicBezTo>
                  <a:pt x="488294" y="1065748"/>
                  <a:pt x="499938" y="1057679"/>
                  <a:pt x="509648" y="1046425"/>
                </a:cubicBezTo>
                <a:cubicBezTo>
                  <a:pt x="519358" y="1035171"/>
                  <a:pt x="525734" y="1023153"/>
                  <a:pt x="528777" y="1010371"/>
                </a:cubicBezTo>
                <a:cubicBezTo>
                  <a:pt x="531820" y="997589"/>
                  <a:pt x="533341" y="977631"/>
                  <a:pt x="533341" y="950495"/>
                </a:cubicBezTo>
                <a:lnTo>
                  <a:pt x="533341" y="832313"/>
                </a:lnTo>
                <a:cubicBezTo>
                  <a:pt x="533341" y="805308"/>
                  <a:pt x="531933" y="785407"/>
                  <a:pt x="529116" y="772611"/>
                </a:cubicBezTo>
                <a:cubicBezTo>
                  <a:pt x="526298" y="759816"/>
                  <a:pt x="520885" y="748255"/>
                  <a:pt x="512875" y="737930"/>
                </a:cubicBezTo>
                <a:cubicBezTo>
                  <a:pt x="504865" y="727605"/>
                  <a:pt x="492840" y="718890"/>
                  <a:pt x="476802" y="711785"/>
                </a:cubicBezTo>
                <a:cubicBezTo>
                  <a:pt x="460763" y="704679"/>
                  <a:pt x="442749" y="701127"/>
                  <a:pt x="422760" y="701127"/>
                </a:cubicBezTo>
                <a:close/>
                <a:moveTo>
                  <a:pt x="671535" y="700903"/>
                </a:moveTo>
                <a:cubicBezTo>
                  <a:pt x="636837" y="700903"/>
                  <a:pt x="611270" y="707232"/>
                  <a:pt x="594832" y="719889"/>
                </a:cubicBezTo>
                <a:cubicBezTo>
                  <a:pt x="578395" y="732547"/>
                  <a:pt x="570176" y="756549"/>
                  <a:pt x="570176" y="791896"/>
                </a:cubicBezTo>
                <a:lnTo>
                  <a:pt x="570176" y="826589"/>
                </a:lnTo>
                <a:lnTo>
                  <a:pt x="667733" y="826589"/>
                </a:lnTo>
                <a:lnTo>
                  <a:pt x="667733" y="792956"/>
                </a:lnTo>
                <a:cubicBezTo>
                  <a:pt x="667733" y="780082"/>
                  <a:pt x="668557" y="772126"/>
                  <a:pt x="670205" y="769086"/>
                </a:cubicBezTo>
                <a:cubicBezTo>
                  <a:pt x="671852" y="766047"/>
                  <a:pt x="674785" y="764527"/>
                  <a:pt x="679003" y="764527"/>
                </a:cubicBezTo>
                <a:cubicBezTo>
                  <a:pt x="682757" y="764527"/>
                  <a:pt x="685575" y="765984"/>
                  <a:pt x="687457" y="768898"/>
                </a:cubicBezTo>
                <a:cubicBezTo>
                  <a:pt x="689339" y="771812"/>
                  <a:pt x="690281" y="779031"/>
                  <a:pt x="690281" y="790556"/>
                </a:cubicBezTo>
                <a:lnTo>
                  <a:pt x="690281" y="810299"/>
                </a:lnTo>
                <a:cubicBezTo>
                  <a:pt x="690281" y="821243"/>
                  <a:pt x="689364" y="828984"/>
                  <a:pt x="687530" y="833523"/>
                </a:cubicBezTo>
                <a:cubicBezTo>
                  <a:pt x="685697" y="838063"/>
                  <a:pt x="682781" y="840981"/>
                  <a:pt x="678782" y="842279"/>
                </a:cubicBezTo>
                <a:cubicBezTo>
                  <a:pt x="674783" y="843576"/>
                  <a:pt x="660980" y="844225"/>
                  <a:pt x="637372" y="844225"/>
                </a:cubicBezTo>
                <a:lnTo>
                  <a:pt x="637372" y="904427"/>
                </a:lnTo>
                <a:cubicBezTo>
                  <a:pt x="656971" y="904757"/>
                  <a:pt x="669362" y="905776"/>
                  <a:pt x="674546" y="907484"/>
                </a:cubicBezTo>
                <a:cubicBezTo>
                  <a:pt x="679729" y="909192"/>
                  <a:pt x="683647" y="912764"/>
                  <a:pt x="686301" y="918200"/>
                </a:cubicBezTo>
                <a:cubicBezTo>
                  <a:pt x="688954" y="923636"/>
                  <a:pt x="690281" y="932746"/>
                  <a:pt x="690281" y="945532"/>
                </a:cubicBezTo>
                <a:lnTo>
                  <a:pt x="690281" y="970029"/>
                </a:lnTo>
                <a:cubicBezTo>
                  <a:pt x="690281" y="991523"/>
                  <a:pt x="689428" y="1004318"/>
                  <a:pt x="687722" y="1008414"/>
                </a:cubicBezTo>
                <a:cubicBezTo>
                  <a:pt x="686016" y="1012511"/>
                  <a:pt x="682746" y="1014559"/>
                  <a:pt x="677912" y="1014559"/>
                </a:cubicBezTo>
                <a:cubicBezTo>
                  <a:pt x="673682" y="1014559"/>
                  <a:pt x="670928" y="1013103"/>
                  <a:pt x="669650" y="1010192"/>
                </a:cubicBezTo>
                <a:cubicBezTo>
                  <a:pt x="668372" y="1007280"/>
                  <a:pt x="667733" y="998425"/>
                  <a:pt x="667733" y="983626"/>
                </a:cubicBezTo>
                <a:lnTo>
                  <a:pt x="667733" y="921690"/>
                </a:lnTo>
                <a:lnTo>
                  <a:pt x="570176" y="921690"/>
                </a:lnTo>
                <a:lnTo>
                  <a:pt x="570176" y="954137"/>
                </a:lnTo>
                <a:cubicBezTo>
                  <a:pt x="570176" y="988495"/>
                  <a:pt x="572818" y="1012827"/>
                  <a:pt x="578102" y="1027134"/>
                </a:cubicBezTo>
                <a:cubicBezTo>
                  <a:pt x="583385" y="1041440"/>
                  <a:pt x="594406" y="1053524"/>
                  <a:pt x="611164" y="1063388"/>
                </a:cubicBezTo>
                <a:cubicBezTo>
                  <a:pt x="627922" y="1073251"/>
                  <a:pt x="650755" y="1078183"/>
                  <a:pt x="679663" y="1078183"/>
                </a:cubicBezTo>
                <a:cubicBezTo>
                  <a:pt x="705096" y="1078183"/>
                  <a:pt x="726116" y="1073918"/>
                  <a:pt x="742723" y="1065388"/>
                </a:cubicBezTo>
                <a:cubicBezTo>
                  <a:pt x="759331" y="1056858"/>
                  <a:pt x="771001" y="1044450"/>
                  <a:pt x="777736" y="1028163"/>
                </a:cubicBezTo>
                <a:cubicBezTo>
                  <a:pt x="784470" y="1011875"/>
                  <a:pt x="787838" y="989379"/>
                  <a:pt x="787838" y="960674"/>
                </a:cubicBezTo>
                <a:cubicBezTo>
                  <a:pt x="787838" y="922032"/>
                  <a:pt x="784282" y="897150"/>
                  <a:pt x="777171" y="886027"/>
                </a:cubicBezTo>
                <a:cubicBezTo>
                  <a:pt x="770060" y="874904"/>
                  <a:pt x="760328" y="868001"/>
                  <a:pt x="747975" y="865318"/>
                </a:cubicBezTo>
                <a:cubicBezTo>
                  <a:pt x="760642" y="860846"/>
                  <a:pt x="769894" y="853827"/>
                  <a:pt x="775732" y="844262"/>
                </a:cubicBezTo>
                <a:cubicBezTo>
                  <a:pt x="781570" y="834696"/>
                  <a:pt x="784489" y="819588"/>
                  <a:pt x="784489" y="798938"/>
                </a:cubicBezTo>
                <a:cubicBezTo>
                  <a:pt x="784489" y="768489"/>
                  <a:pt x="776550" y="744537"/>
                  <a:pt x="760672" y="727084"/>
                </a:cubicBezTo>
                <a:cubicBezTo>
                  <a:pt x="744794" y="709630"/>
                  <a:pt x="715082" y="700903"/>
                  <a:pt x="671535" y="700903"/>
                </a:cubicBezTo>
                <a:close/>
                <a:moveTo>
                  <a:pt x="0" y="0"/>
                </a:moveTo>
                <a:lnTo>
                  <a:pt x="1099002" y="0"/>
                </a:lnTo>
                <a:lnTo>
                  <a:pt x="1099002" y="2151858"/>
                </a:lnTo>
                <a:lnTo>
                  <a:pt x="0" y="2151858"/>
                </a:lnTo>
                <a:close/>
              </a:path>
            </a:pathLst>
          </a:custGeom>
          <a:solidFill>
            <a:srgbClr val="FF0028"/>
          </a:solidFill>
          <a:ln>
            <a:solidFill>
              <a:srgbClr val="FFFFFF"/>
            </a:solid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9" name="任意多边形 28"/>
          <p:cNvSpPr>
            <a:spLocks noChangeArrowheads="1"/>
          </p:cNvSpPr>
          <p:nvPr/>
        </p:nvSpPr>
        <p:spPr bwMode="auto">
          <a:xfrm>
            <a:off x="4871085" y="4608830"/>
            <a:ext cx="1100455" cy="1415415"/>
          </a:xfrm>
          <a:custGeom>
            <a:avLst/>
            <a:gdLst>
              <a:gd name="T0" fmla="*/ 0 w 1099459"/>
              <a:gd name="T1" fmla="*/ 0 h 1424429"/>
              <a:gd name="T2" fmla="*/ 1099459 w 1099459"/>
              <a:gd name="T3" fmla="*/ 1424429 h 1424429"/>
            </a:gdLst>
            <a:ahLst/>
            <a:cxnLst/>
            <a:rect l="T0" t="T1" r="T2" b="T3"/>
            <a:pathLst>
              <a:path w="1099459" h="1424429">
                <a:moveTo>
                  <a:pt x="665073" y="805021"/>
                </a:moveTo>
                <a:lnTo>
                  <a:pt x="665073" y="946902"/>
                </a:lnTo>
                <a:lnTo>
                  <a:pt x="635204" y="946902"/>
                </a:lnTo>
                <a:close/>
                <a:moveTo>
                  <a:pt x="425192" y="771880"/>
                </a:moveTo>
                <a:cubicBezTo>
                  <a:pt x="429839" y="771880"/>
                  <a:pt x="432843" y="773654"/>
                  <a:pt x="434206" y="777202"/>
                </a:cubicBezTo>
                <a:cubicBezTo>
                  <a:pt x="435568" y="780749"/>
                  <a:pt x="436250" y="791643"/>
                  <a:pt x="436250" y="809884"/>
                </a:cubicBezTo>
                <a:lnTo>
                  <a:pt x="436250" y="985443"/>
                </a:lnTo>
                <a:cubicBezTo>
                  <a:pt x="436250" y="1002149"/>
                  <a:pt x="435467" y="1012404"/>
                  <a:pt x="433902" y="1016207"/>
                </a:cubicBezTo>
                <a:cubicBezTo>
                  <a:pt x="432337" y="1020010"/>
                  <a:pt x="429289" y="1021912"/>
                  <a:pt x="424756" y="1021912"/>
                </a:cubicBezTo>
                <a:cubicBezTo>
                  <a:pt x="420208" y="1021912"/>
                  <a:pt x="417228" y="1020395"/>
                  <a:pt x="415818" y="1017361"/>
                </a:cubicBezTo>
                <a:cubicBezTo>
                  <a:pt x="414407" y="1014328"/>
                  <a:pt x="413702" y="1002813"/>
                  <a:pt x="413702" y="982816"/>
                </a:cubicBezTo>
                <a:lnTo>
                  <a:pt x="413702" y="809884"/>
                </a:lnTo>
                <a:cubicBezTo>
                  <a:pt x="413702" y="792222"/>
                  <a:pt x="414508" y="781473"/>
                  <a:pt x="416120" y="777636"/>
                </a:cubicBezTo>
                <a:cubicBezTo>
                  <a:pt x="417731" y="773799"/>
                  <a:pt x="420755" y="771880"/>
                  <a:pt x="425192" y="771880"/>
                </a:cubicBezTo>
                <a:close/>
                <a:moveTo>
                  <a:pt x="637660" y="715400"/>
                </a:moveTo>
                <a:lnTo>
                  <a:pt x="560149" y="950607"/>
                </a:lnTo>
                <a:lnTo>
                  <a:pt x="560149" y="1016331"/>
                </a:lnTo>
                <a:lnTo>
                  <a:pt x="665073" y="1016331"/>
                </a:lnTo>
                <a:lnTo>
                  <a:pt x="665073" y="1078615"/>
                </a:lnTo>
                <a:lnTo>
                  <a:pt x="762630" y="1078615"/>
                </a:lnTo>
                <a:lnTo>
                  <a:pt x="762630" y="1016331"/>
                </a:lnTo>
                <a:lnTo>
                  <a:pt x="787856" y="1016331"/>
                </a:lnTo>
                <a:lnTo>
                  <a:pt x="787856" y="946902"/>
                </a:lnTo>
                <a:lnTo>
                  <a:pt x="762630" y="946902"/>
                </a:lnTo>
                <a:lnTo>
                  <a:pt x="762630" y="715400"/>
                </a:lnTo>
                <a:close/>
                <a:moveTo>
                  <a:pt x="423225" y="708480"/>
                </a:moveTo>
                <a:cubicBezTo>
                  <a:pt x="398631" y="708480"/>
                  <a:pt x="377573" y="713608"/>
                  <a:pt x="360051" y="723864"/>
                </a:cubicBezTo>
                <a:cubicBezTo>
                  <a:pt x="342529" y="734121"/>
                  <a:pt x="330831" y="747719"/>
                  <a:pt x="324957" y="764658"/>
                </a:cubicBezTo>
                <a:cubicBezTo>
                  <a:pt x="319082" y="781598"/>
                  <a:pt x="316145" y="806600"/>
                  <a:pt x="316145" y="839666"/>
                </a:cubicBezTo>
                <a:lnTo>
                  <a:pt x="316145" y="963321"/>
                </a:lnTo>
                <a:cubicBezTo>
                  <a:pt x="316145" y="988850"/>
                  <a:pt x="317960" y="1007549"/>
                  <a:pt x="321589" y="1019419"/>
                </a:cubicBezTo>
                <a:cubicBezTo>
                  <a:pt x="325218" y="1031290"/>
                  <a:pt x="331421" y="1042694"/>
                  <a:pt x="340198" y="1053631"/>
                </a:cubicBezTo>
                <a:cubicBezTo>
                  <a:pt x="348975" y="1064569"/>
                  <a:pt x="360658" y="1072584"/>
                  <a:pt x="375245" y="1077675"/>
                </a:cubicBezTo>
                <a:cubicBezTo>
                  <a:pt x="389833" y="1082767"/>
                  <a:pt x="408013" y="1085312"/>
                  <a:pt x="429786" y="1085312"/>
                </a:cubicBezTo>
                <a:cubicBezTo>
                  <a:pt x="446471" y="1085312"/>
                  <a:pt x="461603" y="1082870"/>
                  <a:pt x="475181" y="1077986"/>
                </a:cubicBezTo>
                <a:cubicBezTo>
                  <a:pt x="488759" y="1073101"/>
                  <a:pt x="500403" y="1065032"/>
                  <a:pt x="510113" y="1053778"/>
                </a:cubicBezTo>
                <a:cubicBezTo>
                  <a:pt x="519823" y="1042524"/>
                  <a:pt x="526199" y="1030506"/>
                  <a:pt x="529242" y="1017724"/>
                </a:cubicBezTo>
                <a:cubicBezTo>
                  <a:pt x="532285" y="1004942"/>
                  <a:pt x="533807" y="984984"/>
                  <a:pt x="533807" y="957848"/>
                </a:cubicBezTo>
                <a:lnTo>
                  <a:pt x="533807" y="839666"/>
                </a:lnTo>
                <a:cubicBezTo>
                  <a:pt x="533807" y="812661"/>
                  <a:pt x="532398" y="792760"/>
                  <a:pt x="529581" y="779964"/>
                </a:cubicBezTo>
                <a:cubicBezTo>
                  <a:pt x="526763" y="767169"/>
                  <a:pt x="521350" y="755608"/>
                  <a:pt x="513340" y="745283"/>
                </a:cubicBezTo>
                <a:cubicBezTo>
                  <a:pt x="505330" y="734958"/>
                  <a:pt x="493306" y="726243"/>
                  <a:pt x="477267" y="719138"/>
                </a:cubicBezTo>
                <a:cubicBezTo>
                  <a:pt x="461228" y="712032"/>
                  <a:pt x="443214" y="708480"/>
                  <a:pt x="423225" y="708480"/>
                </a:cubicBezTo>
                <a:close/>
                <a:moveTo>
                  <a:pt x="0" y="0"/>
                </a:moveTo>
                <a:lnTo>
                  <a:pt x="1099459" y="0"/>
                </a:lnTo>
                <a:lnTo>
                  <a:pt x="1099459" y="1424429"/>
                </a:lnTo>
                <a:lnTo>
                  <a:pt x="0" y="1424429"/>
                </a:lnTo>
                <a:close/>
              </a:path>
            </a:pathLst>
          </a:custGeom>
          <a:solidFill>
            <a:srgbClr val="FF0028"/>
          </a:solidFill>
          <a:ln>
            <a:solidFill>
              <a:srgbClr val="FFFFFF"/>
            </a:solid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10" name="组合 8"/>
          <p:cNvGrpSpPr/>
          <p:nvPr/>
        </p:nvGrpSpPr>
        <p:grpSpPr bwMode="auto">
          <a:xfrm rot="20880000" flipH="1">
            <a:off x="4976495" y="3071495"/>
            <a:ext cx="884555" cy="1045210"/>
            <a:chOff x="0" y="0"/>
            <a:chExt cx="758782" cy="1134407"/>
          </a:xfrm>
          <a:solidFill>
            <a:schemeClr val="bg1">
              <a:lumMod val="75000"/>
            </a:schemeClr>
          </a:solidFill>
        </p:grpSpPr>
        <p:sp>
          <p:nvSpPr>
            <p:cNvPr id="11" name="任意多边形 9"/>
            <p:cNvSpPr>
              <a:spLocks noChangeAspect="1" noChangeArrowheads="1"/>
            </p:cNvSpPr>
            <p:nvPr/>
          </p:nvSpPr>
          <p:spPr bwMode="auto">
            <a:xfrm rot="19260000" flipH="1" flipV="1">
              <a:off x="0" y="21522"/>
              <a:ext cx="758782" cy="1112885"/>
            </a:xfrm>
            <a:custGeom>
              <a:avLst/>
              <a:gdLst>
                <a:gd name="T0" fmla="*/ 0 w 3133716"/>
                <a:gd name="T1" fmla="*/ 0 h 4596134"/>
                <a:gd name="T2" fmla="*/ 3133716 w 3133716"/>
                <a:gd name="T3" fmla="*/ 4596134 h 4596134"/>
              </a:gdLst>
              <a:ahLst/>
              <a:cxnLst/>
              <a:rect l="T0" t="T1" r="T2" b="T3"/>
              <a:pathLst>
                <a:path w="3133716" h="4596134">
                  <a:moveTo>
                    <a:pt x="1838330" y="4540961"/>
                  </a:moveTo>
                  <a:cubicBezTo>
                    <a:pt x="1872419" y="4575050"/>
                    <a:pt x="1919512" y="4596134"/>
                    <a:pt x="1971530" y="4596134"/>
                  </a:cubicBezTo>
                  <a:cubicBezTo>
                    <a:pt x="2075566" y="4596134"/>
                    <a:pt x="2159903" y="4511796"/>
                    <a:pt x="2159904" y="4407761"/>
                  </a:cubicBezTo>
                  <a:lnTo>
                    <a:pt x="2159612" y="4401976"/>
                  </a:lnTo>
                  <a:lnTo>
                    <a:pt x="2159903" y="4399079"/>
                  </a:lnTo>
                  <a:lnTo>
                    <a:pt x="2159903" y="3905031"/>
                  </a:lnTo>
                  <a:lnTo>
                    <a:pt x="2159903" y="3847237"/>
                  </a:lnTo>
                  <a:lnTo>
                    <a:pt x="2159904" y="3425997"/>
                  </a:lnTo>
                  <a:lnTo>
                    <a:pt x="2024564" y="3407489"/>
                  </a:lnTo>
                  <a:lnTo>
                    <a:pt x="2025685" y="3399291"/>
                  </a:lnTo>
                  <a:lnTo>
                    <a:pt x="1336333" y="3305019"/>
                  </a:lnTo>
                  <a:lnTo>
                    <a:pt x="1461517" y="2389625"/>
                  </a:lnTo>
                  <a:lnTo>
                    <a:pt x="2204914" y="2491287"/>
                  </a:lnTo>
                  <a:lnTo>
                    <a:pt x="2231082" y="2502704"/>
                  </a:lnTo>
                  <a:cubicBezTo>
                    <a:pt x="2319539" y="2529943"/>
                    <a:pt x="2422938" y="2486593"/>
                    <a:pt x="2476418" y="2393962"/>
                  </a:cubicBezTo>
                  <a:lnTo>
                    <a:pt x="2479551" y="2387922"/>
                  </a:lnTo>
                  <a:lnTo>
                    <a:pt x="2481519" y="2385127"/>
                  </a:lnTo>
                  <a:lnTo>
                    <a:pt x="2771772" y="1882394"/>
                  </a:lnTo>
                  <a:lnTo>
                    <a:pt x="2805726" y="1823584"/>
                  </a:lnTo>
                  <a:lnTo>
                    <a:pt x="3095979" y="1320851"/>
                  </a:lnTo>
                  <a:lnTo>
                    <a:pt x="3097415" y="1317749"/>
                  </a:lnTo>
                  <a:lnTo>
                    <a:pt x="3101080" y="1312016"/>
                  </a:lnTo>
                  <a:cubicBezTo>
                    <a:pt x="3162201" y="1206152"/>
                    <a:pt x="3134978" y="1076008"/>
                    <a:pt x="3040276" y="1021331"/>
                  </a:cubicBezTo>
                  <a:cubicBezTo>
                    <a:pt x="2945574" y="966655"/>
                    <a:pt x="2819255" y="1008152"/>
                    <a:pt x="2758134" y="1114016"/>
                  </a:cubicBezTo>
                  <a:lnTo>
                    <a:pt x="2755001" y="1120056"/>
                  </a:lnTo>
                  <a:lnTo>
                    <a:pt x="2753033" y="1122851"/>
                  </a:lnTo>
                  <a:lnTo>
                    <a:pt x="2462780" y="1625584"/>
                  </a:lnTo>
                  <a:lnTo>
                    <a:pt x="2428826" y="1684394"/>
                  </a:lnTo>
                  <a:lnTo>
                    <a:pt x="2296991" y="1912739"/>
                  </a:lnTo>
                  <a:lnTo>
                    <a:pt x="1540874" y="1809337"/>
                  </a:lnTo>
                  <a:lnTo>
                    <a:pt x="1541809" y="1802502"/>
                  </a:lnTo>
                  <a:lnTo>
                    <a:pt x="1159745" y="1750254"/>
                  </a:lnTo>
                  <a:lnTo>
                    <a:pt x="1285818" y="828356"/>
                  </a:lnTo>
                  <a:lnTo>
                    <a:pt x="1276943" y="827142"/>
                  </a:lnTo>
                  <a:lnTo>
                    <a:pt x="1259081" y="768761"/>
                  </a:lnTo>
                  <a:cubicBezTo>
                    <a:pt x="1247565" y="747170"/>
                    <a:pt x="1231626" y="727480"/>
                    <a:pt x="1211414" y="711112"/>
                  </a:cubicBezTo>
                  <a:lnTo>
                    <a:pt x="1206734" y="707699"/>
                  </a:lnTo>
                  <a:lnTo>
                    <a:pt x="1204666" y="705649"/>
                  </a:lnTo>
                  <a:lnTo>
                    <a:pt x="820719" y="394734"/>
                  </a:lnTo>
                  <a:lnTo>
                    <a:pt x="775805" y="358364"/>
                  </a:lnTo>
                  <a:lnTo>
                    <a:pt x="391858" y="47449"/>
                  </a:lnTo>
                  <a:lnTo>
                    <a:pt x="389422" y="45853"/>
                  </a:lnTo>
                  <a:lnTo>
                    <a:pt x="385110" y="41985"/>
                  </a:lnTo>
                  <a:cubicBezTo>
                    <a:pt x="304260" y="-23486"/>
                    <a:pt x="185642" y="-11020"/>
                    <a:pt x="120170" y="69832"/>
                  </a:cubicBezTo>
                  <a:cubicBezTo>
                    <a:pt x="54698" y="150683"/>
                    <a:pt x="67165" y="269301"/>
                    <a:pt x="148016" y="334773"/>
                  </a:cubicBezTo>
                  <a:lnTo>
                    <a:pt x="152695" y="338186"/>
                  </a:lnTo>
                  <a:lnTo>
                    <a:pt x="154763" y="340237"/>
                  </a:lnTo>
                  <a:lnTo>
                    <a:pt x="538711" y="651151"/>
                  </a:lnTo>
                  <a:lnTo>
                    <a:pt x="583624" y="687522"/>
                  </a:lnTo>
                  <a:lnTo>
                    <a:pt x="866101" y="916267"/>
                  </a:lnTo>
                  <a:lnTo>
                    <a:pt x="757029" y="1713845"/>
                  </a:lnTo>
                  <a:lnTo>
                    <a:pt x="761516" y="1714459"/>
                  </a:lnTo>
                  <a:lnTo>
                    <a:pt x="591282" y="2959272"/>
                  </a:lnTo>
                  <a:lnTo>
                    <a:pt x="376747" y="2785545"/>
                  </a:lnTo>
                  <a:lnTo>
                    <a:pt x="376747" y="2471035"/>
                  </a:lnTo>
                  <a:lnTo>
                    <a:pt x="376747" y="2413241"/>
                  </a:lnTo>
                  <a:lnTo>
                    <a:pt x="376747" y="1919193"/>
                  </a:lnTo>
                  <a:lnTo>
                    <a:pt x="376455" y="1916296"/>
                  </a:lnTo>
                  <a:lnTo>
                    <a:pt x="376747" y="1910511"/>
                  </a:lnTo>
                  <a:cubicBezTo>
                    <a:pt x="376747" y="1806476"/>
                    <a:pt x="292410" y="1722138"/>
                    <a:pt x="188373" y="1722138"/>
                  </a:cubicBezTo>
                  <a:cubicBezTo>
                    <a:pt x="84338" y="1722138"/>
                    <a:pt x="0" y="1806476"/>
                    <a:pt x="0" y="1910511"/>
                  </a:cubicBezTo>
                  <a:lnTo>
                    <a:pt x="292" y="1916296"/>
                  </a:lnTo>
                  <a:lnTo>
                    <a:pt x="0" y="1919193"/>
                  </a:lnTo>
                  <a:lnTo>
                    <a:pt x="0" y="2413242"/>
                  </a:lnTo>
                  <a:lnTo>
                    <a:pt x="0" y="2471035"/>
                  </a:lnTo>
                  <a:lnTo>
                    <a:pt x="0" y="2965083"/>
                  </a:lnTo>
                  <a:lnTo>
                    <a:pt x="292" y="2967980"/>
                  </a:lnTo>
                  <a:lnTo>
                    <a:pt x="0" y="2973765"/>
                  </a:lnTo>
                  <a:lnTo>
                    <a:pt x="12066" y="3033530"/>
                  </a:lnTo>
                  <a:lnTo>
                    <a:pt x="14018" y="3035111"/>
                  </a:lnTo>
                  <a:lnTo>
                    <a:pt x="14018" y="3035111"/>
                  </a:lnTo>
                  <a:lnTo>
                    <a:pt x="782545" y="3657452"/>
                  </a:lnTo>
                  <a:lnTo>
                    <a:pt x="784013" y="3655639"/>
                  </a:lnTo>
                  <a:lnTo>
                    <a:pt x="1783157" y="3792276"/>
                  </a:lnTo>
                  <a:lnTo>
                    <a:pt x="1783157" y="3847237"/>
                  </a:lnTo>
                  <a:lnTo>
                    <a:pt x="1783156" y="3905031"/>
                  </a:lnTo>
                  <a:lnTo>
                    <a:pt x="1783156" y="4399079"/>
                  </a:lnTo>
                  <a:lnTo>
                    <a:pt x="1783449" y="4401976"/>
                  </a:lnTo>
                  <a:lnTo>
                    <a:pt x="1783156" y="4407761"/>
                  </a:lnTo>
                  <a:cubicBezTo>
                    <a:pt x="1783157" y="4459779"/>
                    <a:pt x="1804241" y="4506872"/>
                    <a:pt x="1838330" y="4540961"/>
                  </a:cubicBezTo>
                  <a:close/>
                </a:path>
              </a:pathLst>
            </a:custGeom>
            <a:grp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2" name="椭圆 10"/>
            <p:cNvSpPr>
              <a:spLocks noChangeArrowheads="1"/>
            </p:cNvSpPr>
            <p:nvPr/>
          </p:nvSpPr>
          <p:spPr bwMode="auto">
            <a:xfrm flipH="1">
              <a:off x="112002" y="0"/>
              <a:ext cx="213182" cy="213182"/>
            </a:xfrm>
            <a:prstGeom prst="ellipse">
              <a:avLst/>
            </a:prstGeom>
            <a:grp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4" name="矩形 13"/>
          <p:cNvSpPr/>
          <p:nvPr/>
        </p:nvSpPr>
        <p:spPr>
          <a:xfrm>
            <a:off x="1340774" y="2676454"/>
            <a:ext cx="341391" cy="341391"/>
          </a:xfrm>
          <a:prstGeom prst="rect">
            <a:avLst/>
          </a:prstGeom>
          <a:solidFill>
            <a:srgbClr val="FD01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文本框 1"/>
          <p:cNvSpPr txBox="1"/>
          <p:nvPr/>
        </p:nvSpPr>
        <p:spPr>
          <a:xfrm>
            <a:off x="1943735" y="2433320"/>
            <a:ext cx="3167380" cy="953135"/>
          </a:xfrm>
          <a:prstGeom prst="rect">
            <a:avLst/>
          </a:prstGeom>
          <a:noFill/>
        </p:spPr>
        <p:txBody>
          <a:bodyPr wrap="square" rtlCol="0">
            <a:spAutoFit/>
          </a:bodyPr>
          <a:p>
            <a:pPr algn="ctr"/>
            <a:r>
              <a:rPr lang="en-US" altLang="zh-CN" sz="2800"/>
              <a:t>2018</a:t>
            </a:r>
            <a:r>
              <a:rPr lang="zh-CN" altLang="en-US" sz="2800"/>
              <a:t>年总销售目标</a:t>
            </a:r>
            <a:r>
              <a:rPr lang="en-US" altLang="zh-CN" sz="2800"/>
              <a:t>1500</a:t>
            </a:r>
            <a:r>
              <a:rPr lang="zh-CN" altLang="en-US" sz="2800"/>
              <a:t>万</a:t>
            </a:r>
            <a:endParaRPr lang="zh-CN" altLang="en-US" sz="2800"/>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500"/>
                                        <p:tgtEl>
                                          <p:spTgt spid="8"/>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childTnLst>
                          </p:cTn>
                        </p:par>
                        <p:par>
                          <p:cTn id="20" fill="hold">
                            <p:stCondLst>
                              <p:cond delay="2000"/>
                            </p:stCondLst>
                            <p:childTnLst>
                              <p:par>
                                <p:cTn id="21" presetID="2" presetClass="entr" presetSubtype="2"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1+#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4" presetClass="entr" presetSubtype="16" fill="hold" grpId="0"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box(in)">
                                      <p:cBhvr>
                                        <p:cTn id="3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8" grpId="0" bldLvl="0" animBg="1"/>
      <p:bldP spid="9" grpId="0" bldLvl="0" animBg="1"/>
      <p:bldP spid="14" grpId="0" bldLvl="0" animBg="1"/>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sp>
        <p:nvSpPr>
          <p:cNvPr id="28" name="文本框 27"/>
          <p:cNvSpPr txBox="1"/>
          <p:nvPr/>
        </p:nvSpPr>
        <p:spPr>
          <a:xfrm>
            <a:off x="376359" y="435512"/>
            <a:ext cx="995680" cy="583565"/>
          </a:xfrm>
          <a:prstGeom prst="rect">
            <a:avLst/>
          </a:prstGeom>
          <a:noFill/>
          <a:effectLst/>
        </p:spPr>
        <p:txBody>
          <a:bodyPr wrap="none" rtlCol="0">
            <a:spAutoFit/>
          </a:bodyPr>
          <a:lstStyle/>
          <a:p>
            <a:r>
              <a:rPr lang="zh-CN" altLang="en-US" sz="3200" dirty="0" smtClean="0">
                <a:solidFill>
                  <a:schemeClr val="bg1"/>
                </a:solidFill>
                <a:latin typeface="Impact" panose="020B0806030902050204" pitchFamily="34" charset="0"/>
              </a:rPr>
              <a:t>三、</a:t>
            </a:r>
            <a:endParaRPr lang="zh-CN" altLang="en-US" sz="3200" dirty="0" smtClean="0">
              <a:solidFill>
                <a:schemeClr val="bg1"/>
              </a:solidFill>
              <a:latin typeface="Impact" panose="020B0806030902050204" pitchFamily="34" charset="0"/>
            </a:endParaRPr>
          </a:p>
        </p:txBody>
      </p:sp>
      <p:grpSp>
        <p:nvGrpSpPr>
          <p:cNvPr id="4" name="组合 3"/>
          <p:cNvGrpSpPr/>
          <p:nvPr/>
        </p:nvGrpSpPr>
        <p:grpSpPr>
          <a:xfrm>
            <a:off x="6091517" y="2360495"/>
            <a:ext cx="4356848" cy="1799320"/>
            <a:chOff x="6091517" y="2360495"/>
            <a:chExt cx="4356848" cy="1799320"/>
          </a:xfrm>
          <a:solidFill>
            <a:srgbClr val="B8001A"/>
          </a:solidFill>
        </p:grpSpPr>
        <p:sp>
          <p:nvSpPr>
            <p:cNvPr id="6" name="矩形 5"/>
            <p:cNvSpPr/>
            <p:nvPr/>
          </p:nvSpPr>
          <p:spPr>
            <a:xfrm>
              <a:off x="6091517" y="2360495"/>
              <a:ext cx="4356848" cy="17993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7233882" y="2625925"/>
              <a:ext cx="2546350" cy="368300"/>
            </a:xfrm>
            <a:prstGeom prst="rect">
              <a:avLst/>
            </a:prstGeom>
            <a:grpFill/>
            <a:effectLst/>
          </p:spPr>
          <p:txBody>
            <a:bodyPr wrap="square" rtlCol="0">
              <a:spAutoFit/>
            </a:bodyPr>
            <a:lstStyle/>
            <a:p>
              <a:r>
                <a:rPr lang="zh-CN" altLang="en-US" dirty="0" smtClean="0">
                  <a:latin typeface="微软雅黑" panose="020B0503020204020204" charset="-122"/>
                  <a:ea typeface="微软雅黑" panose="020B0503020204020204" charset="-122"/>
                </a:rPr>
                <a:t>        </a:t>
              </a:r>
              <a:r>
                <a:rPr lang="zh-CN" altLang="en-US" dirty="0" smtClean="0">
                  <a:solidFill>
                    <a:schemeClr val="bg1"/>
                  </a:solidFill>
                  <a:latin typeface="微软雅黑" panose="020B0503020204020204" charset="-122"/>
                  <a:ea typeface="微软雅黑" panose="020B0503020204020204" charset="-122"/>
                </a:rPr>
                <a:t>工程项目</a:t>
              </a:r>
              <a:r>
                <a:rPr lang="en-US" altLang="zh-CN" dirty="0" smtClean="0">
                  <a:solidFill>
                    <a:schemeClr val="bg1"/>
                  </a:solidFill>
                  <a:latin typeface="微软雅黑" panose="020B0503020204020204" charset="-122"/>
                  <a:ea typeface="微软雅黑" panose="020B0503020204020204" charset="-122"/>
                </a:rPr>
                <a:t>500</a:t>
              </a:r>
              <a:r>
                <a:rPr lang="zh-CN" altLang="en-US" dirty="0" smtClean="0">
                  <a:solidFill>
                    <a:schemeClr val="bg1"/>
                  </a:solidFill>
                  <a:latin typeface="微软雅黑" panose="020B0503020204020204" charset="-122"/>
                  <a:ea typeface="微软雅黑" panose="020B0503020204020204" charset="-122"/>
                </a:rPr>
                <a:t>万</a:t>
              </a:r>
              <a:endParaRPr lang="zh-CN" altLang="en-US" sz="1600" dirty="0" smtClean="0">
                <a:solidFill>
                  <a:schemeClr val="bg1"/>
                </a:solidFill>
                <a:latin typeface="微软雅黑" panose="020B0503020204020204" charset="-122"/>
                <a:ea typeface="微软雅黑" panose="020B0503020204020204" charset="-122"/>
              </a:endParaRPr>
            </a:p>
          </p:txBody>
        </p:sp>
      </p:grpSp>
      <p:grpSp>
        <p:nvGrpSpPr>
          <p:cNvPr id="8" name="组合 7"/>
          <p:cNvGrpSpPr/>
          <p:nvPr/>
        </p:nvGrpSpPr>
        <p:grpSpPr>
          <a:xfrm>
            <a:off x="1735517" y="4159424"/>
            <a:ext cx="4356000" cy="1799320"/>
            <a:chOff x="1735517" y="4159424"/>
            <a:chExt cx="4356000" cy="1799320"/>
          </a:xfrm>
          <a:solidFill>
            <a:srgbClr val="B8001A"/>
          </a:solidFill>
        </p:grpSpPr>
        <p:sp>
          <p:nvSpPr>
            <p:cNvPr id="9" name="矩形 8"/>
            <p:cNvSpPr/>
            <p:nvPr/>
          </p:nvSpPr>
          <p:spPr>
            <a:xfrm>
              <a:off x="1735517" y="4159424"/>
              <a:ext cx="4356000" cy="17993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1967292" y="4640119"/>
              <a:ext cx="2326005" cy="368300"/>
            </a:xfrm>
            <a:prstGeom prst="rect">
              <a:avLst/>
            </a:prstGeom>
            <a:grpFill/>
            <a:effectLst/>
          </p:spPr>
          <p:txBody>
            <a:bodyPr wrap="square" rtlCol="0">
              <a:spAutoFit/>
            </a:bodyPr>
            <a:lstStyle/>
            <a:p>
              <a:pPr algn="l"/>
              <a:r>
                <a:rPr lang="zh-CN" altLang="en-US" dirty="0" smtClean="0">
                  <a:latin typeface="微软雅黑" panose="020B0503020204020204" charset="-122"/>
                  <a:ea typeface="微软雅黑" panose="020B0503020204020204" charset="-122"/>
                </a:rPr>
                <a:t>    </a:t>
              </a:r>
              <a:r>
                <a:rPr lang="zh-CN" altLang="en-US" dirty="0" smtClean="0">
                  <a:solidFill>
                    <a:schemeClr val="bg1"/>
                  </a:solidFill>
                  <a:latin typeface="微软雅黑" panose="020B0503020204020204" charset="-122"/>
                  <a:ea typeface="微软雅黑" panose="020B0503020204020204" charset="-122"/>
                </a:rPr>
                <a:t> </a:t>
              </a:r>
              <a:r>
                <a:rPr lang="zh-CN" altLang="en-US" sz="1600" dirty="0" smtClean="0">
                  <a:solidFill>
                    <a:schemeClr val="bg1"/>
                  </a:solidFill>
                  <a:latin typeface="微软雅黑" panose="020B0503020204020204" charset="-122"/>
                  <a:ea typeface="微软雅黑" panose="020B0503020204020204" charset="-122"/>
                  <a:sym typeface="+mn-ea"/>
                </a:rPr>
                <a:t>照明贴片市场</a:t>
              </a:r>
              <a:r>
                <a:rPr lang="en-US" altLang="zh-CN" sz="1600" dirty="0" smtClean="0">
                  <a:solidFill>
                    <a:schemeClr val="bg1"/>
                  </a:solidFill>
                  <a:latin typeface="微软雅黑" panose="020B0503020204020204" charset="-122"/>
                  <a:ea typeface="微软雅黑" panose="020B0503020204020204" charset="-122"/>
                  <a:sym typeface="+mn-ea"/>
                </a:rPr>
                <a:t>150</a:t>
              </a:r>
              <a:r>
                <a:rPr lang="zh-CN" altLang="en-US" sz="1600" dirty="0" smtClean="0">
                  <a:solidFill>
                    <a:schemeClr val="bg1"/>
                  </a:solidFill>
                  <a:latin typeface="微软雅黑" panose="020B0503020204020204" charset="-122"/>
                  <a:ea typeface="微软雅黑" panose="020B0503020204020204" charset="-122"/>
                  <a:sym typeface="+mn-ea"/>
                </a:rPr>
                <a:t>万</a:t>
              </a:r>
              <a:endParaRPr lang="en-US" altLang="zh-CN" sz="1600" dirty="0" smtClean="0">
                <a:solidFill>
                  <a:schemeClr val="bg1"/>
                </a:solidFill>
                <a:latin typeface="微软雅黑" panose="020B0503020204020204" charset="-122"/>
                <a:ea typeface="微软雅黑" panose="020B0503020204020204" charset="-122"/>
              </a:endParaRPr>
            </a:p>
          </p:txBody>
        </p:sp>
      </p:grpSp>
      <p:grpSp>
        <p:nvGrpSpPr>
          <p:cNvPr id="11" name="组合 10"/>
          <p:cNvGrpSpPr/>
          <p:nvPr/>
        </p:nvGrpSpPr>
        <p:grpSpPr>
          <a:xfrm>
            <a:off x="1734670" y="2360495"/>
            <a:ext cx="4356847" cy="1799320"/>
            <a:chOff x="1734670" y="2360495"/>
            <a:chExt cx="4356847" cy="1799320"/>
          </a:xfrm>
          <a:solidFill>
            <a:srgbClr val="FD022E"/>
          </a:solidFill>
        </p:grpSpPr>
        <p:sp>
          <p:nvSpPr>
            <p:cNvPr id="12" name="矩形 11"/>
            <p:cNvSpPr/>
            <p:nvPr/>
          </p:nvSpPr>
          <p:spPr>
            <a:xfrm>
              <a:off x="1734670" y="2360495"/>
              <a:ext cx="4356847" cy="17993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903370" y="2625858"/>
              <a:ext cx="2776220" cy="583565"/>
            </a:xfrm>
            <a:prstGeom prst="rect">
              <a:avLst/>
            </a:prstGeom>
            <a:grpFill/>
            <a:effectLst/>
          </p:spPr>
          <p:txBody>
            <a:bodyPr wrap="none" rtlCol="0">
              <a:spAutoFit/>
            </a:bodyPr>
            <a:lstStyle/>
            <a:p>
              <a:r>
                <a:rPr lang="zh-CN" altLang="en-US" sz="1600" dirty="0">
                  <a:solidFill>
                    <a:schemeClr val="bg1"/>
                  </a:solidFill>
                  <a:latin typeface="微软雅黑" panose="020B0503020204020204" charset="-122"/>
                  <a:ea typeface="微软雅黑" panose="020B0503020204020204" charset="-122"/>
                </a:rPr>
                <a:t>汽车照明、手电筒市场</a:t>
              </a:r>
              <a:r>
                <a:rPr lang="en-US" altLang="zh-CN" sz="1600" dirty="0">
                  <a:solidFill>
                    <a:schemeClr val="bg1"/>
                  </a:solidFill>
                  <a:latin typeface="微软雅黑" panose="020B0503020204020204" charset="-122"/>
                  <a:ea typeface="微软雅黑" panose="020B0503020204020204" charset="-122"/>
                </a:rPr>
                <a:t>850</a:t>
              </a:r>
              <a:r>
                <a:rPr lang="zh-CN" altLang="en-US" sz="1600" dirty="0">
                  <a:solidFill>
                    <a:schemeClr val="bg1"/>
                  </a:solidFill>
                  <a:latin typeface="微软雅黑" panose="020B0503020204020204" charset="-122"/>
                  <a:ea typeface="微软雅黑" panose="020B0503020204020204" charset="-122"/>
                </a:rPr>
                <a:t>万</a:t>
              </a:r>
              <a:endParaRPr lang="zh-CN" altLang="en-US" sz="1600" dirty="0">
                <a:solidFill>
                  <a:schemeClr val="bg1"/>
                </a:solidFill>
                <a:latin typeface="微软雅黑" panose="020B0503020204020204" charset="-122"/>
                <a:ea typeface="微软雅黑" panose="020B0503020204020204" charset="-122"/>
              </a:endParaRPr>
            </a:p>
            <a:p>
              <a:endParaRPr lang="en-US" altLang="zh-CN" sz="1600" dirty="0" smtClean="0">
                <a:solidFill>
                  <a:schemeClr val="bg1"/>
                </a:solidFill>
                <a:latin typeface="微软雅黑" panose="020B0503020204020204" charset="-122"/>
                <a:ea typeface="微软雅黑" panose="020B0503020204020204" charset="-122"/>
              </a:endParaRPr>
            </a:p>
          </p:txBody>
        </p:sp>
      </p:grpSp>
      <p:grpSp>
        <p:nvGrpSpPr>
          <p:cNvPr id="14" name="组合 13"/>
          <p:cNvGrpSpPr/>
          <p:nvPr/>
        </p:nvGrpSpPr>
        <p:grpSpPr>
          <a:xfrm>
            <a:off x="6091517" y="4159424"/>
            <a:ext cx="4356848" cy="1799320"/>
            <a:chOff x="6091517" y="4159424"/>
            <a:chExt cx="4356848" cy="1799320"/>
          </a:xfrm>
          <a:solidFill>
            <a:srgbClr val="FD022E"/>
          </a:solidFill>
        </p:grpSpPr>
        <p:sp>
          <p:nvSpPr>
            <p:cNvPr id="15" name="矩形 14"/>
            <p:cNvSpPr/>
            <p:nvPr/>
          </p:nvSpPr>
          <p:spPr>
            <a:xfrm>
              <a:off x="6091517" y="4159424"/>
              <a:ext cx="4356848" cy="17993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7254959" y="4640232"/>
              <a:ext cx="2588895" cy="614045"/>
            </a:xfrm>
            <a:prstGeom prst="rect">
              <a:avLst/>
            </a:prstGeom>
            <a:grpFill/>
            <a:effectLst/>
          </p:spPr>
          <p:txBody>
            <a:bodyPr wrap="none" rtlCol="0">
              <a:spAutoFit/>
            </a:bodyPr>
            <a:lstStyle/>
            <a:p>
              <a:pPr algn="l"/>
              <a:r>
                <a:rPr lang="zh-CN" altLang="en-US" dirty="0" smtClean="0">
                  <a:latin typeface="微软雅黑" panose="020B0503020204020204" charset="-122"/>
                  <a:ea typeface="微软雅黑" panose="020B0503020204020204" charset="-122"/>
                </a:rPr>
                <a:t>       </a:t>
              </a:r>
              <a:r>
                <a:rPr lang="zh-CN" altLang="en-US" dirty="0" smtClean="0">
                  <a:latin typeface="微软雅黑" panose="020B0503020204020204" charset="-122"/>
                  <a:ea typeface="微软雅黑" panose="020B0503020204020204" charset="-122"/>
                  <a:sym typeface="+mn-ea"/>
                </a:rPr>
                <a:t> </a:t>
              </a:r>
              <a:r>
                <a:rPr lang="zh-CN" altLang="en-US" dirty="0" smtClean="0">
                  <a:solidFill>
                    <a:schemeClr val="bg1"/>
                  </a:solidFill>
                  <a:latin typeface="微软雅黑" panose="020B0503020204020204" charset="-122"/>
                  <a:ea typeface="微软雅黑" panose="020B0503020204020204" charset="-122"/>
                  <a:sym typeface="+mn-ea"/>
                </a:rPr>
                <a:t> </a:t>
              </a:r>
              <a:r>
                <a:rPr lang="en-US" altLang="zh-CN" dirty="0" smtClean="0">
                  <a:solidFill>
                    <a:schemeClr val="bg1"/>
                  </a:solidFill>
                  <a:latin typeface="微软雅黑" panose="020B0503020204020204" charset="-122"/>
                  <a:ea typeface="微软雅黑" panose="020B0503020204020204" charset="-122"/>
                  <a:sym typeface="+mn-ea"/>
                </a:rPr>
                <a:t>UV/</a:t>
              </a:r>
              <a:r>
                <a:rPr lang="zh-CN" altLang="zh-CN" dirty="0" smtClean="0">
                  <a:solidFill>
                    <a:schemeClr val="bg1"/>
                  </a:solidFill>
                  <a:latin typeface="微软雅黑" panose="020B0503020204020204" charset="-122"/>
                  <a:ea typeface="微软雅黑" panose="020B0503020204020204" charset="-122"/>
                  <a:sym typeface="+mn-ea"/>
                </a:rPr>
                <a:t>植物生长</a:t>
              </a:r>
              <a:r>
                <a:rPr lang="zh-CN" altLang="en-US" dirty="0" smtClean="0">
                  <a:solidFill>
                    <a:schemeClr val="bg1"/>
                  </a:solidFill>
                  <a:latin typeface="微软雅黑" panose="020B0503020204020204" charset="-122"/>
                  <a:ea typeface="微软雅黑" panose="020B0503020204020204" charset="-122"/>
                  <a:sym typeface="+mn-ea"/>
                </a:rPr>
                <a:t>市场</a:t>
              </a:r>
              <a:endParaRPr lang="zh-CN" altLang="en-US" sz="1600" dirty="0" smtClean="0">
                <a:solidFill>
                  <a:schemeClr val="bg1"/>
                </a:solidFill>
                <a:latin typeface="微软雅黑" panose="020B0503020204020204" charset="-122"/>
                <a:ea typeface="微软雅黑" panose="020B0503020204020204" charset="-122"/>
              </a:endParaRPr>
            </a:p>
            <a:p>
              <a:endParaRPr lang="en-US" altLang="zh-CN" sz="1600" dirty="0" smtClean="0">
                <a:solidFill>
                  <a:schemeClr val="bg1"/>
                </a:solidFill>
                <a:latin typeface="微软雅黑" panose="020B0503020204020204" charset="-122"/>
                <a:ea typeface="微软雅黑" panose="020B0503020204020204" charset="-122"/>
              </a:endParaRPr>
            </a:p>
          </p:txBody>
        </p:sp>
      </p:grpSp>
      <p:grpSp>
        <p:nvGrpSpPr>
          <p:cNvPr id="17" name="组合 16"/>
          <p:cNvGrpSpPr/>
          <p:nvPr/>
        </p:nvGrpSpPr>
        <p:grpSpPr>
          <a:xfrm>
            <a:off x="4292588" y="2360494"/>
            <a:ext cx="1798929" cy="1798929"/>
            <a:chOff x="4292588" y="2360494"/>
            <a:chExt cx="1798929" cy="1798929"/>
          </a:xfrm>
        </p:grpSpPr>
        <p:sp>
          <p:nvSpPr>
            <p:cNvPr id="18" name="直角三角形 17"/>
            <p:cNvSpPr/>
            <p:nvPr/>
          </p:nvSpPr>
          <p:spPr>
            <a:xfrm rot="16200000">
              <a:off x="4292588" y="2360494"/>
              <a:ext cx="1798929" cy="1798929"/>
            </a:xfrm>
            <a:prstGeom prst="rtTriangle">
              <a:avLst/>
            </a:prstGeom>
            <a:solidFill>
              <a:srgbClr val="FEFEF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5192052" y="3195247"/>
              <a:ext cx="648970" cy="706755"/>
            </a:xfrm>
            <a:prstGeom prst="rect">
              <a:avLst/>
            </a:prstGeom>
            <a:noFill/>
          </p:spPr>
          <p:txBody>
            <a:bodyPr wrap="none" rtlCol="0">
              <a:spAutoFit/>
            </a:bodyPr>
            <a:lstStyle/>
            <a:p>
              <a:r>
                <a:rPr lang="en-US" altLang="zh-CN" sz="4000" dirty="0" smtClean="0">
                  <a:solidFill>
                    <a:schemeClr val="bg1"/>
                  </a:solidFill>
                  <a:latin typeface="Impact" panose="020B0806030902050204" pitchFamily="34" charset="0"/>
                </a:rPr>
                <a:t>01</a:t>
              </a:r>
              <a:endParaRPr lang="zh-CN" altLang="en-US" sz="4000" dirty="0">
                <a:solidFill>
                  <a:schemeClr val="bg1"/>
                </a:solidFill>
                <a:latin typeface="Impact" panose="020B0806030902050204" pitchFamily="34" charset="0"/>
              </a:endParaRPr>
            </a:p>
          </p:txBody>
        </p:sp>
      </p:grpSp>
      <p:grpSp>
        <p:nvGrpSpPr>
          <p:cNvPr id="20" name="组合 19"/>
          <p:cNvGrpSpPr/>
          <p:nvPr/>
        </p:nvGrpSpPr>
        <p:grpSpPr>
          <a:xfrm>
            <a:off x="6091517" y="2360495"/>
            <a:ext cx="1798929" cy="1798929"/>
            <a:chOff x="6091517" y="2360495"/>
            <a:chExt cx="1798929" cy="1798929"/>
          </a:xfrm>
        </p:grpSpPr>
        <p:sp>
          <p:nvSpPr>
            <p:cNvPr id="21" name="直角三角形 20"/>
            <p:cNvSpPr/>
            <p:nvPr/>
          </p:nvSpPr>
          <p:spPr>
            <a:xfrm>
              <a:off x="6091517" y="2360495"/>
              <a:ext cx="1798929" cy="1798929"/>
            </a:xfrm>
            <a:prstGeom prst="rtTriangle">
              <a:avLst/>
            </a:prstGeom>
            <a:solidFill>
              <a:srgbClr val="FEFEF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42058" y="3195246"/>
              <a:ext cx="710565" cy="706755"/>
            </a:xfrm>
            <a:prstGeom prst="rect">
              <a:avLst/>
            </a:prstGeom>
            <a:noFill/>
          </p:spPr>
          <p:txBody>
            <a:bodyPr wrap="none" rtlCol="0">
              <a:spAutoFit/>
            </a:bodyPr>
            <a:lstStyle/>
            <a:p>
              <a:r>
                <a:rPr lang="en-US" altLang="zh-CN" sz="4000" dirty="0" smtClean="0">
                  <a:solidFill>
                    <a:schemeClr val="bg1"/>
                  </a:solidFill>
                  <a:latin typeface="Impact" panose="020B0806030902050204" pitchFamily="34" charset="0"/>
                </a:rPr>
                <a:t>02</a:t>
              </a:r>
              <a:endParaRPr lang="zh-CN" altLang="en-US" sz="4000" dirty="0">
                <a:solidFill>
                  <a:schemeClr val="bg1"/>
                </a:solidFill>
                <a:latin typeface="Impact" panose="020B0806030902050204" pitchFamily="34" charset="0"/>
              </a:endParaRPr>
            </a:p>
          </p:txBody>
        </p:sp>
      </p:grpSp>
      <p:grpSp>
        <p:nvGrpSpPr>
          <p:cNvPr id="23" name="组合 22"/>
          <p:cNvGrpSpPr/>
          <p:nvPr/>
        </p:nvGrpSpPr>
        <p:grpSpPr>
          <a:xfrm>
            <a:off x="4292588" y="4159618"/>
            <a:ext cx="1798929" cy="1798929"/>
            <a:chOff x="4292588" y="4159618"/>
            <a:chExt cx="1798929" cy="1798929"/>
          </a:xfrm>
        </p:grpSpPr>
        <p:sp>
          <p:nvSpPr>
            <p:cNvPr id="24" name="直角三角形 23"/>
            <p:cNvSpPr/>
            <p:nvPr/>
          </p:nvSpPr>
          <p:spPr>
            <a:xfrm rot="10800000">
              <a:off x="4292588" y="4159618"/>
              <a:ext cx="1798929" cy="1798929"/>
            </a:xfrm>
            <a:prstGeom prst="rtTriangle">
              <a:avLst/>
            </a:prstGeom>
            <a:solidFill>
              <a:srgbClr val="FEFEF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5196890" y="4286289"/>
              <a:ext cx="724535" cy="706755"/>
            </a:xfrm>
            <a:prstGeom prst="rect">
              <a:avLst/>
            </a:prstGeom>
            <a:noFill/>
          </p:spPr>
          <p:txBody>
            <a:bodyPr wrap="none" rtlCol="0">
              <a:spAutoFit/>
            </a:bodyPr>
            <a:lstStyle/>
            <a:p>
              <a:r>
                <a:rPr lang="en-US" altLang="zh-CN" sz="4000" dirty="0" smtClean="0">
                  <a:solidFill>
                    <a:schemeClr val="bg1"/>
                  </a:solidFill>
                  <a:latin typeface="Impact" panose="020B0806030902050204" pitchFamily="34" charset="0"/>
                </a:rPr>
                <a:t>03</a:t>
              </a:r>
              <a:endParaRPr lang="zh-CN" altLang="en-US" sz="4000" dirty="0">
                <a:solidFill>
                  <a:schemeClr val="bg1"/>
                </a:solidFill>
                <a:latin typeface="Impact" panose="020B0806030902050204" pitchFamily="34" charset="0"/>
              </a:endParaRPr>
            </a:p>
          </p:txBody>
        </p:sp>
      </p:grpSp>
      <p:grpSp>
        <p:nvGrpSpPr>
          <p:cNvPr id="26" name="组合 25"/>
          <p:cNvGrpSpPr/>
          <p:nvPr/>
        </p:nvGrpSpPr>
        <p:grpSpPr>
          <a:xfrm>
            <a:off x="6091517" y="4159619"/>
            <a:ext cx="1798929" cy="1798929"/>
            <a:chOff x="6091517" y="4159619"/>
            <a:chExt cx="1798929" cy="1798929"/>
          </a:xfrm>
        </p:grpSpPr>
        <p:sp>
          <p:nvSpPr>
            <p:cNvPr id="27" name="直角三角形 26"/>
            <p:cNvSpPr/>
            <p:nvPr/>
          </p:nvSpPr>
          <p:spPr>
            <a:xfrm rot="5400000">
              <a:off x="6091517" y="4159619"/>
              <a:ext cx="1798929" cy="1798929"/>
            </a:xfrm>
            <a:prstGeom prst="rtTriangle">
              <a:avLst/>
            </a:prstGeom>
            <a:solidFill>
              <a:srgbClr val="FEFEF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6234844" y="4286289"/>
              <a:ext cx="709295" cy="706755"/>
            </a:xfrm>
            <a:prstGeom prst="rect">
              <a:avLst/>
            </a:prstGeom>
            <a:noFill/>
          </p:spPr>
          <p:txBody>
            <a:bodyPr wrap="none" rtlCol="0">
              <a:spAutoFit/>
            </a:bodyPr>
            <a:lstStyle/>
            <a:p>
              <a:r>
                <a:rPr lang="en-US" altLang="zh-CN" sz="4000" dirty="0" smtClean="0">
                  <a:solidFill>
                    <a:schemeClr val="bg1"/>
                  </a:solidFill>
                  <a:latin typeface="Impact" panose="020B0806030902050204" pitchFamily="34" charset="0"/>
                </a:rPr>
                <a:t>04</a:t>
              </a:r>
              <a:endParaRPr lang="zh-CN" altLang="en-US" sz="4000" dirty="0">
                <a:solidFill>
                  <a:schemeClr val="bg1"/>
                </a:solidFill>
                <a:latin typeface="Impact" panose="020B0806030902050204" pitchFamily="34" charset="0"/>
              </a:endParaRPr>
            </a:p>
          </p:txBody>
        </p:sp>
      </p:grpSp>
      <p:sp>
        <p:nvSpPr>
          <p:cNvPr id="30" name="文本框 29"/>
          <p:cNvSpPr txBox="1"/>
          <p:nvPr/>
        </p:nvSpPr>
        <p:spPr>
          <a:xfrm>
            <a:off x="2440976" y="435512"/>
            <a:ext cx="2214880" cy="706755"/>
          </a:xfrm>
          <a:prstGeom prst="rect">
            <a:avLst/>
          </a:prstGeom>
          <a:noFill/>
        </p:spPr>
        <p:txBody>
          <a:bodyPr wrap="none" rtlCol="0">
            <a:spAutoFit/>
          </a:bodyPr>
          <a:lstStyle/>
          <a:p>
            <a:r>
              <a:rPr lang="zh-CN" altLang="en-US" sz="4000" b="1" dirty="0">
                <a:solidFill>
                  <a:srgbClr val="FF0028"/>
                </a:solidFill>
                <a:latin typeface="微软雅黑" panose="020B0503020204020204" charset="-122"/>
                <a:ea typeface="微软雅黑" panose="020B0503020204020204" charset="-122"/>
              </a:rPr>
              <a:t>销售策略</a:t>
            </a:r>
            <a:endParaRPr lang="zh-CN" altLang="en-US" sz="4000" b="1" dirty="0">
              <a:solidFill>
                <a:srgbClr val="FF0028"/>
              </a:solidFill>
              <a:latin typeface="微软雅黑" panose="020B0503020204020204" charset="-122"/>
              <a:ea typeface="微软雅黑" panose="020B0503020204020204" charset="-122"/>
            </a:endParaRPr>
          </a:p>
        </p:txBody>
      </p:sp>
    </p:spTree>
    <p:custDataLst>
      <p:tags r:id="rId2"/>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right)">
                                      <p:cBhvr>
                                        <p:cTn id="7" dur="500"/>
                                        <p:tgtEl>
                                          <p:spTgt spid="11"/>
                                        </p:tgtEl>
                                      </p:cBhvr>
                                    </p:animEffect>
                                  </p:childTnLst>
                                </p:cTn>
                              </p:par>
                            </p:childTnLst>
                          </p:cTn>
                        </p:par>
                        <p:par>
                          <p:cTn id="8" fill="hold">
                            <p:stCondLst>
                              <p:cond delay="500"/>
                            </p:stCondLst>
                            <p:childTnLst>
                              <p:par>
                                <p:cTn id="9" presetID="2" presetClass="entr" presetSubtype="9"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0-#ppt_w/2"/>
                                          </p:val>
                                        </p:tav>
                                        <p:tav tm="100000">
                                          <p:val>
                                            <p:strVal val="#ppt_x"/>
                                          </p:val>
                                        </p:tav>
                                      </p:tavLst>
                                    </p:anim>
                                    <p:anim calcmode="lin" valueType="num">
                                      <p:cBhvr additive="base">
                                        <p:cTn id="12" dur="500" fill="hold"/>
                                        <p:tgtEl>
                                          <p:spTgt spid="17"/>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childTnLst>
                          </p:cTn>
                        </p:par>
                        <p:par>
                          <p:cTn id="17" fill="hold">
                            <p:stCondLst>
                              <p:cond delay="1500"/>
                            </p:stCondLst>
                            <p:childTnLst>
                              <p:par>
                                <p:cTn id="18" presetID="2" presetClass="entr" presetSubtype="3" fill="hold" nodeType="after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additive="base">
                                        <p:cTn id="20" dur="500" fill="hold"/>
                                        <p:tgtEl>
                                          <p:spTgt spid="20"/>
                                        </p:tgtEl>
                                        <p:attrNameLst>
                                          <p:attrName>ppt_x</p:attrName>
                                        </p:attrNameLst>
                                      </p:cBhvr>
                                      <p:tavLst>
                                        <p:tav tm="0">
                                          <p:val>
                                            <p:strVal val="1+#ppt_w/2"/>
                                          </p:val>
                                        </p:tav>
                                        <p:tav tm="100000">
                                          <p:val>
                                            <p:strVal val="#ppt_x"/>
                                          </p:val>
                                        </p:tav>
                                      </p:tavLst>
                                    </p:anim>
                                    <p:anim calcmode="lin" valueType="num">
                                      <p:cBhvr additive="base">
                                        <p:cTn id="21" dur="500" fill="hold"/>
                                        <p:tgtEl>
                                          <p:spTgt spid="20"/>
                                        </p:tgtEl>
                                        <p:attrNameLst>
                                          <p:attrName>ppt_y</p:attrName>
                                        </p:attrNameLst>
                                      </p:cBhvr>
                                      <p:tavLst>
                                        <p:tav tm="0">
                                          <p:val>
                                            <p:strVal val="0-#ppt_h/2"/>
                                          </p:val>
                                        </p:tav>
                                        <p:tav tm="100000">
                                          <p:val>
                                            <p:strVal val="#ppt_y"/>
                                          </p:val>
                                        </p:tav>
                                      </p:tavLst>
                                    </p:anim>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childTnLst>
                          </p:cTn>
                        </p:par>
                        <p:par>
                          <p:cTn id="26" fill="hold">
                            <p:stCondLst>
                              <p:cond delay="2500"/>
                            </p:stCondLst>
                            <p:childTnLst>
                              <p:par>
                                <p:cTn id="27" presetID="2" presetClass="entr" presetSubtype="12" fill="hold" nodeType="after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500" fill="hold"/>
                                        <p:tgtEl>
                                          <p:spTgt spid="23"/>
                                        </p:tgtEl>
                                        <p:attrNameLst>
                                          <p:attrName>ppt_x</p:attrName>
                                        </p:attrNameLst>
                                      </p:cBhvr>
                                      <p:tavLst>
                                        <p:tav tm="0">
                                          <p:val>
                                            <p:strVal val="0-#ppt_w/2"/>
                                          </p:val>
                                        </p:tav>
                                        <p:tav tm="100000">
                                          <p:val>
                                            <p:strVal val="#ppt_x"/>
                                          </p:val>
                                        </p:tav>
                                      </p:tavLst>
                                    </p:anim>
                                    <p:anim calcmode="lin" valueType="num">
                                      <p:cBhvr additive="base">
                                        <p:cTn id="30" dur="500" fill="hold"/>
                                        <p:tgtEl>
                                          <p:spTgt spid="23"/>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22" presetClass="entr" presetSubtype="8"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left)">
                                      <p:cBhvr>
                                        <p:cTn id="34" dur="500"/>
                                        <p:tgtEl>
                                          <p:spTgt spid="14"/>
                                        </p:tgtEl>
                                      </p:cBhvr>
                                    </p:animEffect>
                                  </p:childTnLst>
                                </p:cTn>
                              </p:par>
                            </p:childTnLst>
                          </p:cTn>
                        </p:par>
                        <p:par>
                          <p:cTn id="35" fill="hold">
                            <p:stCondLst>
                              <p:cond delay="3500"/>
                            </p:stCondLst>
                            <p:childTnLst>
                              <p:par>
                                <p:cTn id="36" presetID="2" presetClass="entr" presetSubtype="6" fill="hold" nodeType="afterEffect">
                                  <p:stCondLst>
                                    <p:cond delay="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500" fill="hold"/>
                                        <p:tgtEl>
                                          <p:spTgt spid="26"/>
                                        </p:tgtEl>
                                        <p:attrNameLst>
                                          <p:attrName>ppt_x</p:attrName>
                                        </p:attrNameLst>
                                      </p:cBhvr>
                                      <p:tavLst>
                                        <p:tav tm="0">
                                          <p:val>
                                            <p:strVal val="1+#ppt_w/2"/>
                                          </p:val>
                                        </p:tav>
                                        <p:tav tm="100000">
                                          <p:val>
                                            <p:strVal val="#ppt_x"/>
                                          </p:val>
                                        </p:tav>
                                      </p:tavLst>
                                    </p:anim>
                                    <p:anim calcmode="lin" valueType="num">
                                      <p:cBhvr additive="base">
                                        <p:cTn id="39"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2064617" cy="1466366"/>
          </a:xfrm>
          <a:prstGeom prst="rect">
            <a:avLst/>
          </a:prstGeom>
        </p:spPr>
      </p:pic>
      <p:sp>
        <p:nvSpPr>
          <p:cNvPr id="28" name="文本框 27"/>
          <p:cNvSpPr txBox="1"/>
          <p:nvPr/>
        </p:nvSpPr>
        <p:spPr>
          <a:xfrm>
            <a:off x="376359" y="435512"/>
            <a:ext cx="648970" cy="706755"/>
          </a:xfrm>
          <a:prstGeom prst="rect">
            <a:avLst/>
          </a:prstGeom>
          <a:noFill/>
          <a:effectLst/>
        </p:spPr>
        <p:txBody>
          <a:bodyPr wrap="none" rtlCol="0">
            <a:spAutoFit/>
          </a:bodyPr>
          <a:lstStyle/>
          <a:p>
            <a:r>
              <a:rPr lang="en-US" altLang="zh-CN" sz="4000" dirty="0" smtClean="0">
                <a:solidFill>
                  <a:schemeClr val="bg1"/>
                </a:solidFill>
                <a:latin typeface="Impact" panose="020B0806030902050204" pitchFamily="34" charset="0"/>
              </a:rPr>
              <a:t>01</a:t>
            </a:r>
            <a:endParaRPr lang="en-US" altLang="zh-CN" sz="3200" dirty="0" smtClean="0">
              <a:solidFill>
                <a:schemeClr val="bg1"/>
              </a:solidFill>
              <a:latin typeface="Impact" panose="020B0806030902050204" pitchFamily="34" charset="0"/>
            </a:endParaRPr>
          </a:p>
        </p:txBody>
      </p:sp>
      <p:sp>
        <p:nvSpPr>
          <p:cNvPr id="4" name="文本框 3"/>
          <p:cNvSpPr txBox="1"/>
          <p:nvPr/>
        </p:nvSpPr>
        <p:spPr>
          <a:xfrm>
            <a:off x="2440976" y="435512"/>
            <a:ext cx="6500495" cy="706755"/>
          </a:xfrm>
          <a:prstGeom prst="rect">
            <a:avLst/>
          </a:prstGeom>
          <a:noFill/>
        </p:spPr>
        <p:txBody>
          <a:bodyPr wrap="none" rtlCol="0">
            <a:spAutoFit/>
          </a:bodyPr>
          <a:lstStyle/>
          <a:p>
            <a:r>
              <a:rPr lang="zh-CN" altLang="en-US" sz="4000" b="1" dirty="0" smtClean="0">
                <a:solidFill>
                  <a:srgbClr val="FF0028"/>
                </a:solidFill>
                <a:latin typeface="微软雅黑" panose="020B0503020204020204" charset="-122"/>
                <a:ea typeface="微软雅黑" panose="020B0503020204020204" charset="-122"/>
              </a:rPr>
              <a:t>重点工作落实情况</a:t>
            </a:r>
            <a:r>
              <a:rPr lang="en-US" altLang="zh-CN" sz="4000" b="1" dirty="0" smtClean="0">
                <a:solidFill>
                  <a:srgbClr val="FF0028"/>
                </a:solidFill>
                <a:latin typeface="微软雅黑" panose="020B0503020204020204" charset="-122"/>
                <a:ea typeface="微软雅黑" panose="020B0503020204020204" charset="-122"/>
              </a:rPr>
              <a:t>-</a:t>
            </a:r>
            <a:r>
              <a:rPr lang="zh-CN" altLang="en-US" sz="4000" b="1" dirty="0" smtClean="0">
                <a:solidFill>
                  <a:srgbClr val="FF0028"/>
                </a:solidFill>
                <a:latin typeface="微软雅黑" panose="020B0503020204020204" charset="-122"/>
                <a:ea typeface="微软雅黑" panose="020B0503020204020204" charset="-122"/>
              </a:rPr>
              <a:t>车灯市场</a:t>
            </a:r>
            <a:endParaRPr lang="zh-CN" altLang="en-US" sz="4000" b="1" dirty="0" smtClean="0">
              <a:solidFill>
                <a:srgbClr val="FF0028"/>
              </a:solidFill>
              <a:latin typeface="微软雅黑" panose="020B0503020204020204" charset="-122"/>
              <a:ea typeface="微软雅黑" panose="020B0503020204020204" charset="-122"/>
            </a:endParaRPr>
          </a:p>
        </p:txBody>
      </p:sp>
      <p:grpSp>
        <p:nvGrpSpPr>
          <p:cNvPr id="6" name="组合 5"/>
          <p:cNvGrpSpPr/>
          <p:nvPr/>
        </p:nvGrpSpPr>
        <p:grpSpPr>
          <a:xfrm>
            <a:off x="4562293" y="1618334"/>
            <a:ext cx="3067457" cy="4114723"/>
            <a:chOff x="4559429" y="1421626"/>
            <a:chExt cx="3067457" cy="4114723"/>
          </a:xfrm>
        </p:grpSpPr>
        <p:sp>
          <p:nvSpPr>
            <p:cNvPr id="7" name="任意多边形 6"/>
            <p:cNvSpPr/>
            <p:nvPr/>
          </p:nvSpPr>
          <p:spPr>
            <a:xfrm flipV="1">
              <a:off x="4559429" y="3991422"/>
              <a:ext cx="3067457" cy="1544927"/>
            </a:xfrm>
            <a:custGeom>
              <a:avLst/>
              <a:gdLst>
                <a:gd name="connsiteX0" fmla="*/ 1667953 w 3335906"/>
                <a:gd name="connsiteY0" fmla="*/ 0 h 1680131"/>
                <a:gd name="connsiteX1" fmla="*/ 3335906 w 3335906"/>
                <a:gd name="connsiteY1" fmla="*/ 1667953 h 1680131"/>
                <a:gd name="connsiteX2" fmla="*/ 3334679 w 3335906"/>
                <a:gd name="connsiteY2" fmla="*/ 1680131 h 1680131"/>
                <a:gd name="connsiteX3" fmla="*/ 3216580 w 3335906"/>
                <a:gd name="connsiteY3" fmla="*/ 1680131 h 1680131"/>
                <a:gd name="connsiteX4" fmla="*/ 3217328 w 3335906"/>
                <a:gd name="connsiteY4" fmla="*/ 1672709 h 1680131"/>
                <a:gd name="connsiteX5" fmla="*/ 1667953 w 3335906"/>
                <a:gd name="connsiteY5" fmla="*/ 123333 h 1680131"/>
                <a:gd name="connsiteX6" fmla="*/ 118578 w 3335906"/>
                <a:gd name="connsiteY6" fmla="*/ 1672709 h 1680131"/>
                <a:gd name="connsiteX7" fmla="*/ 119326 w 3335906"/>
                <a:gd name="connsiteY7" fmla="*/ 1680131 h 1680131"/>
                <a:gd name="connsiteX8" fmla="*/ 1228 w 3335906"/>
                <a:gd name="connsiteY8" fmla="*/ 1680131 h 1680131"/>
                <a:gd name="connsiteX9" fmla="*/ 0 w 3335906"/>
                <a:gd name="connsiteY9" fmla="*/ 1667953 h 1680131"/>
                <a:gd name="connsiteX10" fmla="*/ 1667953 w 3335906"/>
                <a:gd name="connsiteY10" fmla="*/ 0 h 16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35906" h="1680131">
                  <a:moveTo>
                    <a:pt x="1667953" y="0"/>
                  </a:moveTo>
                  <a:cubicBezTo>
                    <a:pt x="2589139" y="0"/>
                    <a:pt x="3335906" y="746768"/>
                    <a:pt x="3335906" y="1667953"/>
                  </a:cubicBezTo>
                  <a:lnTo>
                    <a:pt x="3334679" y="1680131"/>
                  </a:lnTo>
                  <a:lnTo>
                    <a:pt x="3216580" y="1680131"/>
                  </a:lnTo>
                  <a:lnTo>
                    <a:pt x="3217328" y="1672709"/>
                  </a:lnTo>
                  <a:cubicBezTo>
                    <a:pt x="3217328" y="817013"/>
                    <a:pt x="2523649" y="123333"/>
                    <a:pt x="1667953" y="123333"/>
                  </a:cubicBezTo>
                  <a:cubicBezTo>
                    <a:pt x="812258" y="123333"/>
                    <a:pt x="118578" y="817013"/>
                    <a:pt x="118578" y="1672709"/>
                  </a:cubicBezTo>
                  <a:lnTo>
                    <a:pt x="119326" y="1680131"/>
                  </a:lnTo>
                  <a:lnTo>
                    <a:pt x="1228" y="1680131"/>
                  </a:lnTo>
                  <a:lnTo>
                    <a:pt x="0" y="1667953"/>
                  </a:lnTo>
                  <a:cubicBezTo>
                    <a:pt x="0" y="746768"/>
                    <a:pt x="746768" y="0"/>
                    <a:pt x="1667953" y="0"/>
                  </a:cubicBezTo>
                  <a:close/>
                </a:path>
              </a:pathLst>
            </a:custGeom>
            <a:solidFill>
              <a:srgbClr val="FE00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p:nvSpPr>
          <p:spPr>
            <a:xfrm flipV="1">
              <a:off x="4761240" y="3998141"/>
              <a:ext cx="2663837" cy="1333316"/>
            </a:xfrm>
            <a:custGeom>
              <a:avLst/>
              <a:gdLst>
                <a:gd name="connsiteX0" fmla="*/ 1411502 w 2823004"/>
                <a:gd name="connsiteY0" fmla="*/ 0 h 1412983"/>
                <a:gd name="connsiteX1" fmla="*/ 2823004 w 2823004"/>
                <a:gd name="connsiteY1" fmla="*/ 1411502 h 1412983"/>
                <a:gd name="connsiteX2" fmla="*/ 2822929 w 2823004"/>
                <a:gd name="connsiteY2" fmla="*/ 1412983 h 1412983"/>
                <a:gd name="connsiteX3" fmla="*/ 75 w 2823004"/>
                <a:gd name="connsiteY3" fmla="*/ 1412983 h 1412983"/>
                <a:gd name="connsiteX4" fmla="*/ 0 w 2823004"/>
                <a:gd name="connsiteY4" fmla="*/ 1411502 h 1412983"/>
                <a:gd name="connsiteX5" fmla="*/ 1411502 w 2823004"/>
                <a:gd name="connsiteY5" fmla="*/ 0 h 141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3004" h="1412983">
                  <a:moveTo>
                    <a:pt x="1411502" y="0"/>
                  </a:moveTo>
                  <a:cubicBezTo>
                    <a:pt x="2191053" y="0"/>
                    <a:pt x="2823004" y="631951"/>
                    <a:pt x="2823004" y="1411502"/>
                  </a:cubicBezTo>
                  <a:lnTo>
                    <a:pt x="2822929" y="1412983"/>
                  </a:lnTo>
                  <a:lnTo>
                    <a:pt x="75" y="1412983"/>
                  </a:lnTo>
                  <a:lnTo>
                    <a:pt x="0" y="1411502"/>
                  </a:lnTo>
                  <a:cubicBezTo>
                    <a:pt x="0" y="631951"/>
                    <a:pt x="631951" y="0"/>
                    <a:pt x="1411502" y="0"/>
                  </a:cubicBezTo>
                  <a:close/>
                </a:path>
              </a:pathLst>
            </a:cu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rot="46664">
              <a:off x="5111879" y="4392156"/>
              <a:ext cx="1861185" cy="460375"/>
            </a:xfrm>
            <a:prstGeom prst="rect">
              <a:avLst/>
            </a:prstGeom>
            <a:noFill/>
          </p:spPr>
          <p:txBody>
            <a:bodyPr wrap="square" rtlCol="0">
              <a:spAutoFit/>
            </a:bodyPr>
            <a:lstStyle/>
            <a:p>
              <a:pPr lvl="0" defTabSz="332740">
                <a:defRPr sz="1800"/>
              </a:pPr>
              <a:r>
                <a:rPr lang="zh-CN" altLang="en-US" sz="2400" b="1" dirty="0">
                  <a:solidFill>
                    <a:schemeClr val="bg1"/>
                  </a:solidFill>
                  <a:latin typeface="微软雅黑" panose="020B0503020204020204" charset="-122"/>
                  <a:ea typeface="微软雅黑" panose="020B0503020204020204" charset="-122"/>
                </a:rPr>
                <a:t>反光杯市场</a:t>
              </a:r>
              <a:endParaRPr lang="zh-CN" altLang="en-US" sz="2400" b="1" dirty="0">
                <a:solidFill>
                  <a:schemeClr val="bg1"/>
                </a:solidFill>
                <a:latin typeface="微软雅黑" panose="020B0503020204020204" charset="-122"/>
                <a:ea typeface="微软雅黑" panose="020B0503020204020204" charset="-122"/>
              </a:endParaRPr>
            </a:p>
          </p:txBody>
        </p:sp>
        <p:sp>
          <p:nvSpPr>
            <p:cNvPr id="10" name="文本框 9"/>
            <p:cNvSpPr txBox="1"/>
            <p:nvPr/>
          </p:nvSpPr>
          <p:spPr>
            <a:xfrm>
              <a:off x="4589909" y="1421626"/>
              <a:ext cx="2955925" cy="2245360"/>
            </a:xfrm>
            <a:prstGeom prst="rect">
              <a:avLst/>
            </a:prstGeom>
            <a:noFill/>
            <a:effectLst/>
          </p:spPr>
          <p:txBody>
            <a:bodyPr wrap="square" rtlCol="0">
              <a:spAutoFit/>
            </a:bodyPr>
            <a:lstStyle/>
            <a:p>
              <a:r>
                <a:rPr lang="en-US" altLang="zh-CN" sz="2000" dirty="0" smtClean="0">
                  <a:latin typeface="微软雅黑" panose="020B0503020204020204" charset="-122"/>
                  <a:ea typeface="微软雅黑" panose="020B0503020204020204" charset="-122"/>
                </a:rPr>
                <a:t>1</a:t>
              </a:r>
              <a:r>
                <a:rPr lang="zh-CN" altLang="en-US" sz="2000" dirty="0" smtClean="0">
                  <a:latin typeface="微软雅黑" panose="020B0503020204020204" charset="-122"/>
                  <a:ea typeface="微软雅黑" panose="020B0503020204020204" charset="-122"/>
                </a:rPr>
                <a:t>、以宁海利光为依托，推广摩托车灯的反光杯市场，主要市场为：台州温州、广州市场</a:t>
              </a:r>
              <a:endParaRPr lang="zh-CN" altLang="en-US" sz="2000" dirty="0" smtClean="0">
                <a:latin typeface="微软雅黑" panose="020B0503020204020204" charset="-122"/>
                <a:ea typeface="微软雅黑" panose="020B0503020204020204" charset="-122"/>
              </a:endParaRPr>
            </a:p>
            <a:p>
              <a:r>
                <a:rPr lang="en-US" altLang="zh-CN" sz="2000" dirty="0" smtClean="0">
                  <a:latin typeface="微软雅黑" panose="020B0503020204020204" charset="-122"/>
                  <a:ea typeface="微软雅黑" panose="020B0503020204020204" charset="-122"/>
                </a:rPr>
                <a:t>2</a:t>
              </a:r>
              <a:r>
                <a:rPr lang="zh-CN" altLang="en-US" sz="2000" dirty="0" smtClean="0">
                  <a:latin typeface="微软雅黑" panose="020B0503020204020204" charset="-122"/>
                  <a:ea typeface="微软雅黑" panose="020B0503020204020204" charset="-122"/>
                </a:rPr>
                <a:t>、</a:t>
              </a:r>
              <a:r>
                <a:rPr lang="en-US" altLang="zh-CN" sz="2000" dirty="0" smtClean="0">
                  <a:latin typeface="微软雅黑" panose="020B0503020204020204" charset="-122"/>
                  <a:ea typeface="微软雅黑" panose="020B0503020204020204" charset="-122"/>
                </a:rPr>
                <a:t>2018</a:t>
              </a:r>
              <a:r>
                <a:rPr lang="zh-CN" altLang="en-US" sz="2000" dirty="0" smtClean="0">
                  <a:latin typeface="微软雅黑" panose="020B0503020204020204" charset="-122"/>
                  <a:ea typeface="微软雅黑" panose="020B0503020204020204" charset="-122"/>
                </a:rPr>
                <a:t>年整体销售目标：</a:t>
              </a:r>
              <a:r>
                <a:rPr lang="en-US" altLang="zh-CN" sz="2000" dirty="0" smtClean="0">
                  <a:latin typeface="微软雅黑" panose="020B0503020204020204" charset="-122"/>
                  <a:ea typeface="微软雅黑" panose="020B0503020204020204" charset="-122"/>
                </a:rPr>
                <a:t>100</a:t>
              </a:r>
              <a:r>
                <a:rPr lang="zh-CN" altLang="en-US" sz="2000" dirty="0" smtClean="0">
                  <a:latin typeface="微软雅黑" panose="020B0503020204020204" charset="-122"/>
                  <a:ea typeface="微软雅黑" panose="020B0503020204020204" charset="-122"/>
                </a:rPr>
                <a:t>万</a:t>
              </a:r>
              <a:endParaRPr lang="zh-CN" altLang="en-US" sz="2000" dirty="0" smtClean="0">
                <a:latin typeface="微软雅黑" panose="020B0503020204020204" charset="-122"/>
                <a:ea typeface="微软雅黑" panose="020B0503020204020204" charset="-122"/>
              </a:endParaRPr>
            </a:p>
            <a:p>
              <a:endParaRPr lang="en-US" altLang="zh-CN" sz="2000" dirty="0" smtClean="0">
                <a:latin typeface="微软雅黑" panose="020B0503020204020204" charset="-122"/>
                <a:ea typeface="微软雅黑" panose="020B0503020204020204" charset="-122"/>
              </a:endParaRPr>
            </a:p>
          </p:txBody>
        </p:sp>
      </p:grpSp>
      <p:grpSp>
        <p:nvGrpSpPr>
          <p:cNvPr id="11" name="组合 10"/>
          <p:cNvGrpSpPr/>
          <p:nvPr/>
        </p:nvGrpSpPr>
        <p:grpSpPr>
          <a:xfrm>
            <a:off x="1622425" y="2645410"/>
            <a:ext cx="2970417" cy="4208780"/>
            <a:chOff x="1596553" y="2446495"/>
            <a:chExt cx="3067457" cy="4208928"/>
          </a:xfrm>
        </p:grpSpPr>
        <p:sp>
          <p:nvSpPr>
            <p:cNvPr id="12" name="任意多边形 11"/>
            <p:cNvSpPr/>
            <p:nvPr/>
          </p:nvSpPr>
          <p:spPr>
            <a:xfrm>
              <a:off x="1596553" y="2446495"/>
              <a:ext cx="3067457" cy="1544927"/>
            </a:xfrm>
            <a:custGeom>
              <a:avLst/>
              <a:gdLst>
                <a:gd name="connsiteX0" fmla="*/ 1667953 w 3335906"/>
                <a:gd name="connsiteY0" fmla="*/ 0 h 1680131"/>
                <a:gd name="connsiteX1" fmla="*/ 3335906 w 3335906"/>
                <a:gd name="connsiteY1" fmla="*/ 1667953 h 1680131"/>
                <a:gd name="connsiteX2" fmla="*/ 3334679 w 3335906"/>
                <a:gd name="connsiteY2" fmla="*/ 1680131 h 1680131"/>
                <a:gd name="connsiteX3" fmla="*/ 3216580 w 3335906"/>
                <a:gd name="connsiteY3" fmla="*/ 1680131 h 1680131"/>
                <a:gd name="connsiteX4" fmla="*/ 3217328 w 3335906"/>
                <a:gd name="connsiteY4" fmla="*/ 1672709 h 1680131"/>
                <a:gd name="connsiteX5" fmla="*/ 1667953 w 3335906"/>
                <a:gd name="connsiteY5" fmla="*/ 123333 h 1680131"/>
                <a:gd name="connsiteX6" fmla="*/ 118578 w 3335906"/>
                <a:gd name="connsiteY6" fmla="*/ 1672709 h 1680131"/>
                <a:gd name="connsiteX7" fmla="*/ 119326 w 3335906"/>
                <a:gd name="connsiteY7" fmla="*/ 1680131 h 1680131"/>
                <a:gd name="connsiteX8" fmla="*/ 1228 w 3335906"/>
                <a:gd name="connsiteY8" fmla="*/ 1680131 h 1680131"/>
                <a:gd name="connsiteX9" fmla="*/ 0 w 3335906"/>
                <a:gd name="connsiteY9" fmla="*/ 1667953 h 1680131"/>
                <a:gd name="connsiteX10" fmla="*/ 1667953 w 3335906"/>
                <a:gd name="connsiteY10" fmla="*/ 0 h 16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35906" h="1680131">
                  <a:moveTo>
                    <a:pt x="1667953" y="0"/>
                  </a:moveTo>
                  <a:cubicBezTo>
                    <a:pt x="2589139" y="0"/>
                    <a:pt x="3335906" y="746768"/>
                    <a:pt x="3335906" y="1667953"/>
                  </a:cubicBezTo>
                  <a:lnTo>
                    <a:pt x="3334679" y="1680131"/>
                  </a:lnTo>
                  <a:lnTo>
                    <a:pt x="3216580" y="1680131"/>
                  </a:lnTo>
                  <a:lnTo>
                    <a:pt x="3217328" y="1672709"/>
                  </a:lnTo>
                  <a:cubicBezTo>
                    <a:pt x="3217328" y="817013"/>
                    <a:pt x="2523649" y="123333"/>
                    <a:pt x="1667953" y="123333"/>
                  </a:cubicBezTo>
                  <a:cubicBezTo>
                    <a:pt x="812258" y="123333"/>
                    <a:pt x="118578" y="817013"/>
                    <a:pt x="118578" y="1672709"/>
                  </a:cubicBezTo>
                  <a:lnTo>
                    <a:pt x="119326" y="1680131"/>
                  </a:lnTo>
                  <a:lnTo>
                    <a:pt x="1228" y="1680131"/>
                  </a:lnTo>
                  <a:lnTo>
                    <a:pt x="0" y="1667953"/>
                  </a:lnTo>
                  <a:cubicBezTo>
                    <a:pt x="0" y="746768"/>
                    <a:pt x="746768" y="0"/>
                    <a:pt x="1667953" y="0"/>
                  </a:cubicBezTo>
                  <a:close/>
                </a:path>
              </a:pathLst>
            </a:custGeom>
            <a:solidFill>
              <a:srgbClr val="FE00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1807172" y="2662114"/>
              <a:ext cx="2663837" cy="1333316"/>
            </a:xfrm>
            <a:custGeom>
              <a:avLst/>
              <a:gdLst>
                <a:gd name="connsiteX0" fmla="*/ 1411502 w 2823004"/>
                <a:gd name="connsiteY0" fmla="*/ 0 h 1412983"/>
                <a:gd name="connsiteX1" fmla="*/ 2823004 w 2823004"/>
                <a:gd name="connsiteY1" fmla="*/ 1411502 h 1412983"/>
                <a:gd name="connsiteX2" fmla="*/ 2822929 w 2823004"/>
                <a:gd name="connsiteY2" fmla="*/ 1412983 h 1412983"/>
                <a:gd name="connsiteX3" fmla="*/ 75 w 2823004"/>
                <a:gd name="connsiteY3" fmla="*/ 1412983 h 1412983"/>
                <a:gd name="connsiteX4" fmla="*/ 0 w 2823004"/>
                <a:gd name="connsiteY4" fmla="*/ 1411502 h 1412983"/>
                <a:gd name="connsiteX5" fmla="*/ 1411502 w 2823004"/>
                <a:gd name="connsiteY5" fmla="*/ 0 h 141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3004" h="1412983">
                  <a:moveTo>
                    <a:pt x="1411502" y="0"/>
                  </a:moveTo>
                  <a:cubicBezTo>
                    <a:pt x="2191053" y="0"/>
                    <a:pt x="2823004" y="631951"/>
                    <a:pt x="2823004" y="1411502"/>
                  </a:cubicBezTo>
                  <a:lnTo>
                    <a:pt x="2822929" y="1412983"/>
                  </a:lnTo>
                  <a:lnTo>
                    <a:pt x="75" y="1412983"/>
                  </a:lnTo>
                  <a:lnTo>
                    <a:pt x="0" y="1411502"/>
                  </a:lnTo>
                  <a:cubicBezTo>
                    <a:pt x="0" y="631951"/>
                    <a:pt x="631951" y="0"/>
                    <a:pt x="1411502" y="0"/>
                  </a:cubicBezTo>
                  <a:close/>
                </a:path>
              </a:pathLst>
            </a:cu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149346" y="3226937"/>
              <a:ext cx="1913463" cy="460391"/>
            </a:xfrm>
            <a:prstGeom prst="rect">
              <a:avLst/>
            </a:prstGeom>
            <a:noFill/>
          </p:spPr>
          <p:txBody>
            <a:bodyPr wrap="square" rtlCol="0">
              <a:spAutoFit/>
            </a:bodyPr>
            <a:lstStyle/>
            <a:p>
              <a:pPr lvl="0" defTabSz="332740">
                <a:defRPr sz="1800"/>
              </a:pPr>
              <a:r>
                <a:rPr lang="en-US" altLang="zh-CN" sz="2400" b="1" dirty="0">
                  <a:solidFill>
                    <a:schemeClr val="bg1"/>
                  </a:solidFill>
                  <a:latin typeface="微软雅黑" panose="020B0503020204020204" charset="-122"/>
                  <a:ea typeface="微软雅黑" panose="020B0503020204020204" charset="-122"/>
                </a:rPr>
                <a:t>  </a:t>
              </a:r>
              <a:r>
                <a:rPr lang="zh-CN" altLang="en-US" sz="2400" b="1" dirty="0">
                  <a:solidFill>
                    <a:schemeClr val="bg1"/>
                  </a:solidFill>
                  <a:latin typeface="微软雅黑" panose="020B0503020204020204" charset="-122"/>
                  <a:ea typeface="微软雅黑" panose="020B0503020204020204" charset="-122"/>
                </a:rPr>
                <a:t>光源推广</a:t>
              </a:r>
              <a:endParaRPr lang="zh-CN" altLang="en-US" sz="2400" b="1" dirty="0">
                <a:solidFill>
                  <a:schemeClr val="bg1"/>
                </a:solidFill>
                <a:latin typeface="微软雅黑" panose="020B0503020204020204" charset="-122"/>
                <a:ea typeface="微软雅黑" panose="020B0503020204020204" charset="-122"/>
              </a:endParaRPr>
            </a:p>
          </p:txBody>
        </p:sp>
        <p:sp>
          <p:nvSpPr>
            <p:cNvPr id="15" name="文本框 14"/>
            <p:cNvSpPr txBox="1"/>
            <p:nvPr/>
          </p:nvSpPr>
          <p:spPr>
            <a:xfrm>
              <a:off x="1705407" y="4409984"/>
              <a:ext cx="2798063" cy="2245439"/>
            </a:xfrm>
            <a:prstGeom prst="rect">
              <a:avLst/>
            </a:prstGeom>
            <a:noFill/>
            <a:effectLst/>
          </p:spPr>
          <p:txBody>
            <a:bodyPr wrap="square" rtlCol="0">
              <a:spAutoFit/>
            </a:bodyPr>
            <a:lstStyle/>
            <a:p>
              <a:r>
                <a:rPr lang="en-US" altLang="zh-CN" sz="2000" dirty="0" smtClean="0">
                  <a:latin typeface="微软雅黑" panose="020B0503020204020204" charset="-122"/>
                  <a:ea typeface="微软雅黑" panose="020B0503020204020204" charset="-122"/>
                </a:rPr>
                <a:t>1</a:t>
              </a:r>
              <a:r>
                <a:rPr lang="zh-CN" altLang="en-US" sz="2000" dirty="0" smtClean="0">
                  <a:latin typeface="微软雅黑" panose="020B0503020204020204" charset="-122"/>
                  <a:ea typeface="微软雅黑" panose="020B0503020204020204" charset="-122"/>
                </a:rPr>
                <a:t>、</a:t>
              </a:r>
              <a:r>
                <a:rPr lang="en-US" altLang="zh-CN" sz="2000" dirty="0" smtClean="0">
                  <a:latin typeface="微软雅黑" panose="020B0503020204020204" charset="-122"/>
                  <a:ea typeface="微软雅黑" panose="020B0503020204020204" charset="-122"/>
                </a:rPr>
                <a:t>2016</a:t>
              </a:r>
              <a:r>
                <a:rPr lang="zh-CN" altLang="en-US" sz="2000" dirty="0" smtClean="0">
                  <a:latin typeface="微软雅黑" panose="020B0503020204020204" charset="-122"/>
                  <a:ea typeface="微软雅黑" panose="020B0503020204020204" charset="-122"/>
                </a:rPr>
                <a:t>贴片在台州地区推广。</a:t>
              </a:r>
              <a:r>
                <a:rPr lang="en-US" altLang="zh-CN" sz="2000" dirty="0" smtClean="0">
                  <a:latin typeface="微软雅黑" panose="020B0503020204020204" charset="-122"/>
                  <a:ea typeface="微软雅黑" panose="020B0503020204020204" charset="-122"/>
                </a:rPr>
                <a:t>18</a:t>
              </a:r>
              <a:r>
                <a:rPr lang="zh-CN" altLang="en-US" sz="2000" dirty="0" smtClean="0">
                  <a:latin typeface="微软雅黑" panose="020B0503020204020204" charset="-122"/>
                  <a:ea typeface="微软雅黑" panose="020B0503020204020204" charset="-122"/>
                </a:rPr>
                <a:t>年</a:t>
              </a:r>
              <a:r>
                <a:rPr lang="en-US" altLang="zh-CN" sz="2000" dirty="0" smtClean="0">
                  <a:latin typeface="微软雅黑" panose="020B0503020204020204" charset="-122"/>
                  <a:ea typeface="微软雅黑" panose="020B0503020204020204" charset="-122"/>
                </a:rPr>
                <a:t>3</a:t>
              </a:r>
              <a:r>
                <a:rPr lang="zh-CN" altLang="en-US" sz="2000" dirty="0" smtClean="0">
                  <a:latin typeface="微软雅黑" panose="020B0503020204020204" charset="-122"/>
                  <a:ea typeface="微软雅黑" panose="020B0503020204020204" charset="-122"/>
                </a:rPr>
                <a:t>月份小批量试样，争取到</a:t>
              </a:r>
              <a:r>
                <a:rPr lang="en-US" altLang="zh-CN" sz="2000" dirty="0" smtClean="0">
                  <a:latin typeface="微软雅黑" panose="020B0503020204020204" charset="-122"/>
                  <a:ea typeface="微软雅黑" panose="020B0503020204020204" charset="-122"/>
                </a:rPr>
                <a:t>2-3</a:t>
              </a:r>
              <a:r>
                <a:rPr lang="zh-CN" altLang="en-US" sz="2000" dirty="0" smtClean="0">
                  <a:latin typeface="微软雅黑" panose="020B0503020204020204" charset="-122"/>
                  <a:ea typeface="微软雅黑" panose="020B0503020204020204" charset="-122"/>
                </a:rPr>
                <a:t>家客户。</a:t>
              </a:r>
              <a:endParaRPr lang="zh-CN" altLang="en-US" sz="2000" dirty="0" smtClean="0">
                <a:latin typeface="微软雅黑" panose="020B0503020204020204" charset="-122"/>
                <a:ea typeface="微软雅黑" panose="020B0503020204020204" charset="-122"/>
              </a:endParaRPr>
            </a:p>
            <a:p>
              <a:r>
                <a:rPr lang="en-US" altLang="zh-CN" sz="2000" dirty="0" smtClean="0">
                  <a:latin typeface="微软雅黑" panose="020B0503020204020204" charset="-122"/>
                  <a:ea typeface="微软雅黑" panose="020B0503020204020204" charset="-122"/>
                </a:rPr>
                <a:t>2</a:t>
              </a:r>
              <a:r>
                <a:rPr lang="zh-CN" altLang="en-US" sz="2000" dirty="0" smtClean="0">
                  <a:latin typeface="微软雅黑" panose="020B0503020204020204" charset="-122"/>
                  <a:ea typeface="微软雅黑" panose="020B0503020204020204" charset="-122"/>
                </a:rPr>
                <a:t>、</a:t>
              </a:r>
              <a:r>
                <a:rPr lang="en-US" altLang="zh-CN" sz="2000" dirty="0" smtClean="0">
                  <a:latin typeface="微软雅黑" panose="020B0503020204020204" charset="-122"/>
                  <a:ea typeface="微软雅黑" panose="020B0503020204020204" charset="-122"/>
                </a:rPr>
                <a:t>2018</a:t>
              </a:r>
              <a:r>
                <a:rPr lang="zh-CN" altLang="en-US" sz="2000" dirty="0" smtClean="0">
                  <a:latin typeface="微软雅黑" panose="020B0503020204020204" charset="-122"/>
                  <a:ea typeface="微软雅黑" panose="020B0503020204020204" charset="-122"/>
                </a:rPr>
                <a:t>年整体销售目标</a:t>
              </a:r>
              <a:r>
                <a:rPr lang="en-US" altLang="zh-CN" sz="2000" dirty="0" smtClean="0">
                  <a:latin typeface="微软雅黑" panose="020B0503020204020204" charset="-122"/>
                  <a:ea typeface="微软雅黑" panose="020B0503020204020204" charset="-122"/>
                </a:rPr>
                <a:t>200</a:t>
              </a:r>
              <a:r>
                <a:rPr lang="zh-CN" altLang="en-US" sz="2000" dirty="0" smtClean="0">
                  <a:latin typeface="微软雅黑" panose="020B0503020204020204" charset="-122"/>
                  <a:ea typeface="微软雅黑" panose="020B0503020204020204" charset="-122"/>
                </a:rPr>
                <a:t>万</a:t>
              </a:r>
              <a:endParaRPr lang="zh-CN" altLang="en-US" sz="2000" dirty="0" smtClean="0">
                <a:latin typeface="微软雅黑" panose="020B0503020204020204" charset="-122"/>
                <a:ea typeface="微软雅黑" panose="020B0503020204020204" charset="-122"/>
              </a:endParaRPr>
            </a:p>
            <a:p>
              <a:endParaRPr lang="en-US" altLang="zh-CN" sz="2000" dirty="0" smtClean="0">
                <a:latin typeface="微软雅黑" panose="020B0503020204020204" charset="-122"/>
                <a:ea typeface="微软雅黑" panose="020B0503020204020204" charset="-122"/>
              </a:endParaRPr>
            </a:p>
          </p:txBody>
        </p:sp>
      </p:grpSp>
      <p:grpSp>
        <p:nvGrpSpPr>
          <p:cNvPr id="16" name="组合 15"/>
          <p:cNvGrpSpPr/>
          <p:nvPr/>
        </p:nvGrpSpPr>
        <p:grpSpPr>
          <a:xfrm>
            <a:off x="7548031" y="2645107"/>
            <a:ext cx="3067457" cy="2574925"/>
            <a:chOff x="7522307" y="2446494"/>
            <a:chExt cx="3067457" cy="2574925"/>
          </a:xfrm>
        </p:grpSpPr>
        <p:sp>
          <p:nvSpPr>
            <p:cNvPr id="17" name="任意多边形 16"/>
            <p:cNvSpPr/>
            <p:nvPr/>
          </p:nvSpPr>
          <p:spPr>
            <a:xfrm>
              <a:off x="7522307" y="2446494"/>
              <a:ext cx="3067457" cy="1544927"/>
            </a:xfrm>
            <a:custGeom>
              <a:avLst/>
              <a:gdLst>
                <a:gd name="connsiteX0" fmla="*/ 1667953 w 3335906"/>
                <a:gd name="connsiteY0" fmla="*/ 0 h 1680131"/>
                <a:gd name="connsiteX1" fmla="*/ 3335906 w 3335906"/>
                <a:gd name="connsiteY1" fmla="*/ 1667953 h 1680131"/>
                <a:gd name="connsiteX2" fmla="*/ 3334679 w 3335906"/>
                <a:gd name="connsiteY2" fmla="*/ 1680131 h 1680131"/>
                <a:gd name="connsiteX3" fmla="*/ 3216580 w 3335906"/>
                <a:gd name="connsiteY3" fmla="*/ 1680131 h 1680131"/>
                <a:gd name="connsiteX4" fmla="*/ 3217328 w 3335906"/>
                <a:gd name="connsiteY4" fmla="*/ 1672709 h 1680131"/>
                <a:gd name="connsiteX5" fmla="*/ 1667953 w 3335906"/>
                <a:gd name="connsiteY5" fmla="*/ 123333 h 1680131"/>
                <a:gd name="connsiteX6" fmla="*/ 118578 w 3335906"/>
                <a:gd name="connsiteY6" fmla="*/ 1672709 h 1680131"/>
                <a:gd name="connsiteX7" fmla="*/ 119326 w 3335906"/>
                <a:gd name="connsiteY7" fmla="*/ 1680131 h 1680131"/>
                <a:gd name="connsiteX8" fmla="*/ 1228 w 3335906"/>
                <a:gd name="connsiteY8" fmla="*/ 1680131 h 1680131"/>
                <a:gd name="connsiteX9" fmla="*/ 0 w 3335906"/>
                <a:gd name="connsiteY9" fmla="*/ 1667953 h 1680131"/>
                <a:gd name="connsiteX10" fmla="*/ 1667953 w 3335906"/>
                <a:gd name="connsiteY10" fmla="*/ 0 h 16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35906" h="1680131">
                  <a:moveTo>
                    <a:pt x="1667953" y="0"/>
                  </a:moveTo>
                  <a:cubicBezTo>
                    <a:pt x="2589139" y="0"/>
                    <a:pt x="3335906" y="746768"/>
                    <a:pt x="3335906" y="1667953"/>
                  </a:cubicBezTo>
                  <a:lnTo>
                    <a:pt x="3334679" y="1680131"/>
                  </a:lnTo>
                  <a:lnTo>
                    <a:pt x="3216580" y="1680131"/>
                  </a:lnTo>
                  <a:lnTo>
                    <a:pt x="3217328" y="1672709"/>
                  </a:lnTo>
                  <a:cubicBezTo>
                    <a:pt x="3217328" y="817013"/>
                    <a:pt x="2523649" y="123333"/>
                    <a:pt x="1667953" y="123333"/>
                  </a:cubicBezTo>
                  <a:cubicBezTo>
                    <a:pt x="812258" y="123333"/>
                    <a:pt x="118578" y="817013"/>
                    <a:pt x="118578" y="1672709"/>
                  </a:cubicBezTo>
                  <a:lnTo>
                    <a:pt x="119326" y="1680131"/>
                  </a:lnTo>
                  <a:lnTo>
                    <a:pt x="1228" y="1680131"/>
                  </a:lnTo>
                  <a:lnTo>
                    <a:pt x="0" y="1667953"/>
                  </a:lnTo>
                  <a:cubicBezTo>
                    <a:pt x="0" y="746768"/>
                    <a:pt x="746768" y="0"/>
                    <a:pt x="1667953" y="0"/>
                  </a:cubicBezTo>
                  <a:close/>
                </a:path>
              </a:pathLst>
            </a:custGeom>
            <a:solidFill>
              <a:srgbClr val="FF02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a:off x="7730324" y="2647100"/>
              <a:ext cx="2663837" cy="1333316"/>
            </a:xfrm>
            <a:custGeom>
              <a:avLst/>
              <a:gdLst>
                <a:gd name="connsiteX0" fmla="*/ 1411502 w 2823004"/>
                <a:gd name="connsiteY0" fmla="*/ 0 h 1412983"/>
                <a:gd name="connsiteX1" fmla="*/ 2823004 w 2823004"/>
                <a:gd name="connsiteY1" fmla="*/ 1411502 h 1412983"/>
                <a:gd name="connsiteX2" fmla="*/ 2822929 w 2823004"/>
                <a:gd name="connsiteY2" fmla="*/ 1412983 h 1412983"/>
                <a:gd name="connsiteX3" fmla="*/ 75 w 2823004"/>
                <a:gd name="connsiteY3" fmla="*/ 1412983 h 1412983"/>
                <a:gd name="connsiteX4" fmla="*/ 0 w 2823004"/>
                <a:gd name="connsiteY4" fmla="*/ 1411502 h 1412983"/>
                <a:gd name="connsiteX5" fmla="*/ 1411502 w 2823004"/>
                <a:gd name="connsiteY5" fmla="*/ 0 h 141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3004" h="1412983">
                  <a:moveTo>
                    <a:pt x="1411502" y="0"/>
                  </a:moveTo>
                  <a:cubicBezTo>
                    <a:pt x="2191053" y="0"/>
                    <a:pt x="2823004" y="631951"/>
                    <a:pt x="2823004" y="1411502"/>
                  </a:cubicBezTo>
                  <a:lnTo>
                    <a:pt x="2822929" y="1412983"/>
                  </a:lnTo>
                  <a:lnTo>
                    <a:pt x="75" y="1412983"/>
                  </a:lnTo>
                  <a:lnTo>
                    <a:pt x="0" y="1411502"/>
                  </a:lnTo>
                  <a:cubicBezTo>
                    <a:pt x="0" y="631951"/>
                    <a:pt x="631951" y="0"/>
                    <a:pt x="1411502" y="0"/>
                  </a:cubicBezTo>
                  <a:close/>
                </a:path>
              </a:pathLst>
            </a:custGeom>
            <a:solidFill>
              <a:srgbClr val="B8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rot="21534315">
              <a:off x="8245556" y="3246576"/>
              <a:ext cx="2011680" cy="460375"/>
            </a:xfrm>
            <a:prstGeom prst="rect">
              <a:avLst/>
            </a:prstGeom>
            <a:noFill/>
          </p:spPr>
          <p:txBody>
            <a:bodyPr wrap="none" rtlCol="0">
              <a:spAutoFit/>
            </a:bodyPr>
            <a:lstStyle/>
            <a:p>
              <a:pPr lvl="0" defTabSz="332740">
                <a:defRPr sz="1800"/>
              </a:pPr>
              <a:r>
                <a:rPr lang="zh-CN" altLang="en-US" sz="2400" b="1" dirty="0">
                  <a:solidFill>
                    <a:schemeClr val="bg1"/>
                  </a:solidFill>
                  <a:latin typeface="微软雅黑" panose="020B0503020204020204" charset="-122"/>
                  <a:ea typeface="微软雅黑" panose="020B0503020204020204" charset="-122"/>
                </a:rPr>
                <a:t>高端灯珠市场</a:t>
              </a:r>
              <a:endParaRPr lang="zh-CN" altLang="en-US" sz="2400" b="1" dirty="0">
                <a:solidFill>
                  <a:schemeClr val="bg1"/>
                </a:solidFill>
                <a:latin typeface="微软雅黑" panose="020B0503020204020204" charset="-122"/>
                <a:ea typeface="微软雅黑" panose="020B0503020204020204" charset="-122"/>
              </a:endParaRPr>
            </a:p>
          </p:txBody>
        </p:sp>
        <p:sp>
          <p:nvSpPr>
            <p:cNvPr id="20" name="文本框 19"/>
            <p:cNvSpPr txBox="1"/>
            <p:nvPr/>
          </p:nvSpPr>
          <p:spPr>
            <a:xfrm>
              <a:off x="8464647" y="4314664"/>
              <a:ext cx="1376045" cy="706755"/>
            </a:xfrm>
            <a:prstGeom prst="rect">
              <a:avLst/>
            </a:prstGeom>
            <a:noFill/>
            <a:effectLst/>
          </p:spPr>
          <p:txBody>
            <a:bodyPr wrap="square" rtlCol="0">
              <a:spAutoFit/>
            </a:bodyPr>
            <a:lstStyle/>
            <a:p>
              <a:r>
                <a:rPr lang="zh-CN" altLang="en-US" sz="2000" dirty="0" smtClean="0">
                  <a:latin typeface="微软雅黑" panose="020B0503020204020204" charset="-122"/>
                  <a:ea typeface="微软雅黑" panose="020B0503020204020204" charset="-122"/>
                </a:rPr>
                <a:t>持续关注</a:t>
              </a:r>
              <a:endParaRPr lang="zh-CN" altLang="en-US" sz="2000" dirty="0" smtClean="0">
                <a:latin typeface="微软雅黑" panose="020B0503020204020204" charset="-122"/>
                <a:ea typeface="微软雅黑" panose="020B0503020204020204" charset="-122"/>
              </a:endParaRPr>
            </a:p>
            <a:p>
              <a:endParaRPr lang="en-US" altLang="zh-CN" sz="2000" dirty="0" smtClean="0">
                <a:latin typeface="微软雅黑" panose="020B0503020204020204" charset="-122"/>
                <a:ea typeface="微软雅黑" panose="020B0503020204020204" charset="-122"/>
              </a:endParaRPr>
            </a:p>
          </p:txBody>
        </p:sp>
      </p:grpSp>
    </p:spTree>
    <p:custDataLst>
      <p:tags r:id="rId2"/>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TAG_VERSION" val="1.0"/>
  <p:tag name="KSO_WM_TEMPLATE_CATEGORY" val="basetag"/>
  <p:tag name="KSO_WM_TEMPLATE_INDEX" val="20163675"/>
</p:tagLst>
</file>

<file path=ppt/tags/tag10.xml><?xml version="1.0" encoding="utf-8"?>
<p:tagLst xmlns:p="http://schemas.openxmlformats.org/presentationml/2006/main">
  <p:tag name="KSO_WM_TEMPLATE_CATEGORY" val="basetag"/>
  <p:tag name="KSO_WM_TEMPLATE_INDEX" val="20163675"/>
  <p:tag name="KSO_WM_TAG_VERSION" val="1.0"/>
  <p:tag name="KSO_WM_SLIDE_ID" val="basetag20163675_22"/>
  <p:tag name="KSO_WM_SLIDE_INDEX" val="22"/>
  <p:tag name="KSO_WM_SLIDE_ITEM_CNT" val="0"/>
  <p:tag name="KSO_WM_SLIDE_TYPE" val="text"/>
  <p:tag name="KSO_WM_BEAUTIFY_FLAG" val="#wm#"/>
</p:tagLst>
</file>

<file path=ppt/tags/tag11.xml><?xml version="1.0" encoding="utf-8"?>
<p:tagLst xmlns:p="http://schemas.openxmlformats.org/presentationml/2006/main">
  <p:tag name="KSO_WM_TEMPLATE_CATEGORY" val="basetag"/>
  <p:tag name="KSO_WM_TEMPLATE_INDEX" val="20163675"/>
  <p:tag name="KSO_WM_TAG_VERSION" val="1.0"/>
  <p:tag name="KSO_WM_SLIDE_ID" val="basetag20163675_15"/>
  <p:tag name="KSO_WM_SLIDE_INDEX" val="15"/>
  <p:tag name="KSO_WM_SLIDE_ITEM_CNT" val="0"/>
  <p:tag name="KSO_WM_SLIDE_TYPE" val="text"/>
  <p:tag name="KSO_WM_BEAUTIFY_FLAG" val="#wm#"/>
</p:tagLst>
</file>

<file path=ppt/tags/tag12.xml><?xml version="1.0" encoding="utf-8"?>
<p:tagLst xmlns:p="http://schemas.openxmlformats.org/presentationml/2006/main">
  <p:tag name="KSO_WM_TEMPLATE_CATEGORY" val="basetag"/>
  <p:tag name="KSO_WM_TEMPLATE_INDEX" val="20163675"/>
  <p:tag name="KSO_WM_TAG_VERSION" val="1.0"/>
  <p:tag name="KSO_WM_SLIDE_ID" val="basetag20163675_13"/>
  <p:tag name="KSO_WM_SLIDE_INDEX" val="13"/>
  <p:tag name="KSO_WM_SLIDE_ITEM_CNT" val="0"/>
  <p:tag name="KSO_WM_SLIDE_TYPE" val="text"/>
  <p:tag name="KSO_WM_BEAUTIFY_FLAG" val="#wm#"/>
</p:tagLst>
</file>

<file path=ppt/tags/tag13.xml><?xml version="1.0" encoding="utf-8"?>
<p:tagLst xmlns:p="http://schemas.openxmlformats.org/presentationml/2006/main">
  <p:tag name="KSO_WM_TEMPLATE_CATEGORY" val="basetag"/>
  <p:tag name="KSO_WM_TEMPLATE_INDEX" val="20163675"/>
  <p:tag name="KSO_WM_TAG_VERSION" val="1.0"/>
  <p:tag name="KSO_WM_SLIDE_ID" val="basetag20163675_14"/>
  <p:tag name="KSO_WM_SLIDE_INDEX" val="14"/>
  <p:tag name="KSO_WM_SLIDE_ITEM_CNT" val="0"/>
  <p:tag name="KSO_WM_SLIDE_TYPE" val="text"/>
  <p:tag name="KSO_WM_BEAUTIFY_FLAG" val="#wm#"/>
</p:tagLst>
</file>

<file path=ppt/tags/tag14.xml><?xml version="1.0" encoding="utf-8"?>
<p:tagLst xmlns:p="http://schemas.openxmlformats.org/presentationml/2006/main">
  <p:tag name="KSO_WM_TEMPLATE_CATEGORY" val="basetag"/>
  <p:tag name="KSO_WM_TEMPLATE_INDEX" val="20163675"/>
  <p:tag name="KSO_WM_TAG_VERSION" val="1.0"/>
  <p:tag name="KSO_WM_SLIDE_ID" val="basetag20163675_40"/>
  <p:tag name="KSO_WM_SLIDE_INDEX" val="40"/>
  <p:tag name="KSO_WM_SLIDE_ITEM_CNT" val="0"/>
  <p:tag name="KSO_WM_SLIDE_TYPE" val="text"/>
  <p:tag name="KSO_WM_BEAUTIFY_FLAG" val="#wm#"/>
</p:tagLst>
</file>

<file path=ppt/tags/tag15.xml><?xml version="1.0" encoding="utf-8"?>
<p:tagLst xmlns:p="http://schemas.openxmlformats.org/presentationml/2006/main">
  <p:tag name="KSO_WM_TEMPLATE_CATEGORY" val="basetag"/>
  <p:tag name="KSO_WM_TEMPLATE_INDEX" val="20163675"/>
  <p:tag name="KSO_WM_TAG_VERSION" val="1.0"/>
  <p:tag name="KSO_WM_SLIDE_ID" val="basetag20163675_40"/>
  <p:tag name="KSO_WM_SLIDE_INDEX" val="40"/>
  <p:tag name="KSO_WM_SLIDE_ITEM_CNT" val="0"/>
  <p:tag name="KSO_WM_SLIDE_TYPE" val="text"/>
  <p:tag name="KSO_WM_BEAUTIFY_FLAG" val="#wm#"/>
</p:tagLst>
</file>

<file path=ppt/tags/tag16.xml><?xml version="1.0" encoding="utf-8"?>
<p:tagLst xmlns:p="http://schemas.openxmlformats.org/presentationml/2006/main">
  <p:tag name="KSO_WM_TEMPLATE_CATEGORY" val="basetag"/>
  <p:tag name="KSO_WM_TEMPLATE_INDEX" val="20163675"/>
  <p:tag name="KSO_WM_TAG_VERSION" val="1.0"/>
  <p:tag name="KSO_WM_SLIDE_ID" val="basetag20163675_23"/>
  <p:tag name="KSO_WM_SLIDE_INDEX" val="23"/>
  <p:tag name="KSO_WM_SLIDE_ITEM_CNT" val="0"/>
  <p:tag name="KSO_WM_SLIDE_TYPE" val="text"/>
  <p:tag name="KSO_WM_BEAUTIFY_FLAG" val="#wm#"/>
</p:tagLst>
</file>

<file path=ppt/tags/tag17.xml><?xml version="1.0" encoding="utf-8"?>
<p:tagLst xmlns:p="http://schemas.openxmlformats.org/presentationml/2006/main">
  <p:tag name="KSO_WM_TEMPLATE_CATEGORY" val="basetag"/>
  <p:tag name="KSO_WM_TEMPLATE_INDEX" val="20163675"/>
  <p:tag name="KSO_WM_TAG_VERSION" val="1.0"/>
  <p:tag name="KSO_WM_SLIDE_ID" val="basetag20163675_26"/>
  <p:tag name="KSO_WM_SLIDE_INDEX" val="26"/>
  <p:tag name="KSO_WM_SLIDE_ITEM_CNT" val="0"/>
  <p:tag name="KSO_WM_SLIDE_TYPE" val="text"/>
  <p:tag name="KSO_WM_BEAUTIFY_FLAG" val="#wm#"/>
</p:tagLst>
</file>

<file path=ppt/tags/tag18.xml><?xml version="1.0" encoding="utf-8"?>
<p:tagLst xmlns:p="http://schemas.openxmlformats.org/presentationml/2006/main">
  <p:tag name="KSO_WM_TEMPLATE_CATEGORY" val="basetag"/>
  <p:tag name="KSO_WM_TEMPLATE_INDEX" val="20163675"/>
  <p:tag name="KSO_WM_TAG_VERSION" val="1.0"/>
  <p:tag name="KSO_WM_SLIDE_ID" val="basetag20163675_46"/>
  <p:tag name="KSO_WM_SLIDE_INDEX" val="46"/>
  <p:tag name="KSO_WM_SLIDE_ITEM_CNT" val="0"/>
  <p:tag name="KSO_WM_SLIDE_TYPE" val="endPage"/>
  <p:tag name="KSO_WM_BEAUTIFY_FLAG" val="#wm#"/>
</p:tagLst>
</file>

<file path=ppt/tags/tag2.xml><?xml version="1.0" encoding="utf-8"?>
<p:tagLst xmlns:p="http://schemas.openxmlformats.org/presentationml/2006/main">
  <p:tag name="KSO_WM_TAG_VERSION" val="1.0"/>
  <p:tag name="KSO_WM_TEMPLATE_CATEGORY" val="basetag"/>
  <p:tag name="KSO_WM_TEMPLATE_INDEX" val="20163675"/>
</p:tagLst>
</file>

<file path=ppt/tags/tag3.xml><?xml version="1.0" encoding="utf-8"?>
<p:tagLst xmlns:p="http://schemas.openxmlformats.org/presentationml/2006/main">
  <p:tag name="KSO_WM_TEMPLATE_CATEGORY" val="basetag"/>
  <p:tag name="KSO_WM_TEMPLATE_INDEX" val="20163675"/>
  <p:tag name="KSO_WM_TAG_VERSION" val="1.0"/>
  <p:tag name="KSO_WM_TEMPLATE_THUMBS_INDEX" val="1、7、8、10、11、12、13、15、16、19、22、23、26、33、38、42、49、50"/>
  <p:tag name="KSO_WM_BEAUTIFY_FLAG" val="#wm#"/>
</p:tagLst>
</file>

<file path=ppt/tags/tag4.xml><?xml version="1.0" encoding="utf-8"?>
<p:tagLst xmlns:p="http://schemas.openxmlformats.org/presentationml/2006/main">
  <p:tag name="KSO_WM_TEMPLATE_CATEGORY" val="basetag"/>
  <p:tag name="KSO_WM_TEMPLATE_INDEX" val="20163675"/>
  <p:tag name="KSO_WM_TAG_VERSION" val="1.0"/>
  <p:tag name="KSO_WM_SLIDE_ID" val="basetag20163675_1"/>
  <p:tag name="KSO_WM_SLIDE_INDEX" val="1"/>
  <p:tag name="KSO_WM_SLIDE_ITEM_CNT" val="0"/>
  <p:tag name="KSO_WM_SLIDE_TYPE" val="title"/>
  <p:tag name="KSO_WM_TEMPLATE_THUMBS_INDEX" val="1、6、7、9、11、13、15、20、24、26、33、35、39、45、46"/>
  <p:tag name="KSO_WM_BEAUTIFY_FLAG" val="#wm#"/>
</p:tagLst>
</file>

<file path=ppt/tags/tag5.xml><?xml version="1.0" encoding="utf-8"?>
<p:tagLst xmlns:p="http://schemas.openxmlformats.org/presentationml/2006/main">
  <p:tag name="KSO_WM_TEMPLATE_CATEGORY" val="basetag"/>
  <p:tag name="KSO_WM_TEMPLATE_INDEX" val="20163675"/>
  <p:tag name="KSO_WM_TAG_VERSION" val="1.0"/>
  <p:tag name="KSO_WM_SLIDE_ID" val="basetag20163675_8"/>
  <p:tag name="KSO_WM_SLIDE_INDEX" val="8"/>
  <p:tag name="KSO_WM_SLIDE_ITEM_CNT" val="0"/>
  <p:tag name="KSO_WM_SLIDE_TYPE" val="text"/>
  <p:tag name="KSO_WM_BEAUTIFY_FLAG" val="#wm#"/>
</p:tagLst>
</file>

<file path=ppt/tags/tag6.xml><?xml version="1.0" encoding="utf-8"?>
<p:tagLst xmlns:p="http://schemas.openxmlformats.org/presentationml/2006/main">
  <p:tag name="KSO_WM_TEMPLATE_CATEGORY" val="basetag"/>
  <p:tag name="KSO_WM_TEMPLATE_INDEX" val="20163675"/>
  <p:tag name="KSO_WM_TAG_VERSION" val="1.0"/>
  <p:tag name="KSO_WM_SLIDE_ID" val="basetag20163675_2"/>
  <p:tag name="KSO_WM_SLIDE_INDEX" val="2"/>
  <p:tag name="KSO_WM_SLIDE_ITEM_CNT" val="0"/>
  <p:tag name="KSO_WM_SLIDE_TYPE" val="text"/>
  <p:tag name="KSO_WM_BEAUTIFY_FLAG" val="#wm#"/>
</p:tagLst>
</file>

<file path=ppt/tags/tag7.xml><?xml version="1.0" encoding="utf-8"?>
<p:tagLst xmlns:p="http://schemas.openxmlformats.org/presentationml/2006/main">
  <p:tag name="KSO_WM_TEMPLATE_CATEGORY" val="basetag"/>
  <p:tag name="KSO_WM_TEMPLATE_INDEX" val="20163675"/>
  <p:tag name="KSO_WM_TAG_VERSION" val="1.0"/>
  <p:tag name="KSO_WM_SLIDE_ID" val="basetag20163675_4"/>
  <p:tag name="KSO_WM_SLIDE_INDEX" val="4"/>
  <p:tag name="KSO_WM_SLIDE_ITEM_CNT" val="0"/>
  <p:tag name="KSO_WM_SLIDE_TYPE" val="text"/>
  <p:tag name="KSO_WM_BEAUTIFY_FLAG" val="#wm#"/>
</p:tagLst>
</file>

<file path=ppt/tags/tag8.xml><?xml version="1.0" encoding="utf-8"?>
<p:tagLst xmlns:p="http://schemas.openxmlformats.org/presentationml/2006/main">
  <p:tag name="KSO_WM_TEMPLATE_CATEGORY" val="basetag"/>
  <p:tag name="KSO_WM_TEMPLATE_INDEX" val="20163675"/>
  <p:tag name="KSO_WM_TAG_VERSION" val="1.0"/>
  <p:tag name="KSO_WM_SLIDE_ID" val="basetag20163675_6"/>
  <p:tag name="KSO_WM_SLIDE_INDEX" val="6"/>
  <p:tag name="KSO_WM_SLIDE_ITEM_CNT" val="0"/>
  <p:tag name="KSO_WM_SLIDE_TYPE" val="contents"/>
  <p:tag name="KSO_WM_BEAUTIFY_FLAG" val="#wm#"/>
</p:tagLst>
</file>

<file path=ppt/tags/tag9.xml><?xml version="1.0" encoding="utf-8"?>
<p:tagLst xmlns:p="http://schemas.openxmlformats.org/presentationml/2006/main">
  <p:tag name="KSO_WM_TEMPLATE_CATEGORY" val="basetag"/>
  <p:tag name="KSO_WM_TEMPLATE_INDEX" val="20163675"/>
  <p:tag name="KSO_WM_TAG_VERSION" val="1.0"/>
  <p:tag name="KSO_WM_SLIDE_ID" val="basetag20163675_9"/>
  <p:tag name="KSO_WM_SLIDE_INDEX" val="9"/>
  <p:tag name="KSO_WM_SLIDE_ITEM_CNT" val="0"/>
  <p:tag name="KSO_WM_SLIDE_TYPE" val="text"/>
  <p:tag name="KSO_WM_BEAUTIFY_FLAG" val="#wm#"/>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1181</Words>
  <Application>WPS 演示</Application>
  <PresentationFormat>宽屏</PresentationFormat>
  <Paragraphs>220</Paragraphs>
  <Slides>15</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Arial</vt:lpstr>
      <vt:lpstr>宋体</vt:lpstr>
      <vt:lpstr>Wingdings</vt:lpstr>
      <vt:lpstr>微软雅黑</vt:lpstr>
      <vt:lpstr>Calibri</vt:lpstr>
      <vt:lpstr>Impact</vt:lpstr>
      <vt:lpstr>方正姚体</vt:lpstr>
      <vt:lpstr>华文行楷</vt:lpstr>
      <vt:lpstr>方正隶变_GBK</vt:lpstr>
      <vt:lpstr>Arial Unicode MS</vt:lpstr>
      <vt:lpstr>黑体</vt:lpstr>
      <vt:lpstr>1_Office 主题</vt:lpstr>
      <vt:lpstr>2018年公司发展计划</vt:lpstr>
      <vt:lpstr>PowerPoint 演示文稿</vt:lpstr>
      <vt:lpstr>写在前面</vt:lpstr>
      <vt:lpstr>写在前面</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感谢观看</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波波熊的契约</cp:lastModifiedBy>
  <cp:revision>7</cp:revision>
  <dcterms:created xsi:type="dcterms:W3CDTF">2015-05-05T08:02:00Z</dcterms:created>
  <dcterms:modified xsi:type="dcterms:W3CDTF">2018-02-01T02:52:50Z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2052-10.1.0.7106</vt:lpwstr>
  </property>
</Properties>
</file>

<file path=docProps/thumbnail.jpeg>
</file>